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72" r:id="rId6"/>
    <p:sldId id="311" r:id="rId7"/>
    <p:sldId id="312" r:id="rId8"/>
    <p:sldId id="313" r:id="rId9"/>
    <p:sldId id="314" r:id="rId10"/>
    <p:sldId id="315" r:id="rId11"/>
    <p:sldId id="316" r:id="rId12"/>
    <p:sldId id="273" r:id="rId13"/>
    <p:sldId id="274" r:id="rId14"/>
    <p:sldId id="264" r:id="rId15"/>
    <p:sldId id="276" r:id="rId16"/>
    <p:sldId id="306" r:id="rId17"/>
    <p:sldId id="307" r:id="rId18"/>
    <p:sldId id="309" r:id="rId19"/>
    <p:sldId id="308" r:id="rId20"/>
    <p:sldId id="310" r:id="rId21"/>
    <p:sldId id="271" r:id="rId22"/>
    <p:sldId id="265"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4"/>
    <p:restoredTop sz="94833"/>
  </p:normalViewPr>
  <p:slideViewPr>
    <p:cSldViewPr snapToGrid="0">
      <p:cViewPr varScale="1">
        <p:scale>
          <a:sx n="94" d="100"/>
          <a:sy n="94" d="100"/>
        </p:scale>
        <p:origin x="216" y="59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B4E3AB5-9929-0A63-C66F-60CDF7CF97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E997401-B909-6423-E38E-6B5E1DA782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6CCFEB-365D-244C-8B7E-1C1D201864B3}" type="datetimeFigureOut">
              <a:rPr lang="fr-FR" smtClean="0"/>
              <a:t>04/06/2025</a:t>
            </a:fld>
            <a:endParaRPr lang="fr-FR"/>
          </a:p>
        </p:txBody>
      </p:sp>
      <p:sp>
        <p:nvSpPr>
          <p:cNvPr id="4" name="Espace réservé du pied de page 3">
            <a:extLst>
              <a:ext uri="{FF2B5EF4-FFF2-40B4-BE49-F238E27FC236}">
                <a16:creationId xmlns:a16="http://schemas.microsoft.com/office/drawing/2014/main" id="{FF381ABD-826B-D926-08D9-2AB2842C76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1E92CD0E-0C24-8222-5E0B-21602002B1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616C46-65AF-C241-9041-E12446A64004}" type="slidenum">
              <a:rPr lang="fr-FR" smtClean="0"/>
              <a:t>‹N°›</a:t>
            </a:fld>
            <a:endParaRPr lang="fr-FR"/>
          </a:p>
        </p:txBody>
      </p:sp>
    </p:spTree>
    <p:extLst>
      <p:ext uri="{BB962C8B-B14F-4D97-AF65-F5344CB8AC3E}">
        <p14:creationId xmlns:p14="http://schemas.microsoft.com/office/powerpoint/2010/main" val="3659248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xfrm>
            <a:off x="1143000" y="685800"/>
            <a:ext cx="4572000" cy="3429000"/>
          </a:xfrm>
          <a:prstGeom prst="rect">
            <a:avLst/>
          </a:prstGeom>
        </p:spPr>
        <p:txBody>
          <a:bodyPr/>
          <a:lstStyle/>
          <a:p>
            <a:endParaRPr/>
          </a:p>
        </p:txBody>
      </p:sp>
      <p:sp>
        <p:nvSpPr>
          <p:cNvPr id="112" name="Shape 11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xfrm>
            <a:off x="381000" y="685800"/>
            <a:ext cx="6096000" cy="3429000"/>
          </a:xfrm>
          <a:prstGeom prst="rect">
            <a:avLst/>
          </a:prstGeom>
        </p:spPr>
        <p:txBody>
          <a:bodyPr/>
          <a:lstStyle/>
          <a:p>
            <a:endParaRPr/>
          </a:p>
        </p:txBody>
      </p:sp>
      <p:sp>
        <p:nvSpPr>
          <p:cNvPr id="150" name="Shape 150"/>
          <p:cNvSpPr>
            <a:spLocks noGrp="1"/>
          </p:cNvSpPr>
          <p:nvPr>
            <p:ph type="body" sz="quarter" idx="1"/>
          </p:nvPr>
        </p:nvSpPr>
        <p:spPr>
          <a:prstGeom prst="rect">
            <a:avLst/>
          </a:prstGeom>
        </p:spPr>
        <p:txBody>
          <a:bodyPr/>
          <a:lstStyle/>
          <a:p>
            <a:r>
              <a:t>Dans notre système solaire, Jupiter est la deuxième source radio la plus puissante après le soleil, et les interactions avec sa lune la plus proche, Io, sont très visibles depuis la Terre. Malheureusement, ni l’une ni l’autre ne seraient détectable si Jupiter se situait dans un autre système stellaire. Cependant, Zarka 2007 observe une apparente loi reliant le flux de Poynting reçu par un astre, et sa puissance en radio. Il conjecture que, si cette relation perdure, alors des corps avec une grande surface efficace et se situant proche de leur étoile, tels que des Jupiter chauds, devraient émettre de manière bien plus puissante, mais toujours à basse fréquence.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noRot="1" noChangeAspect="1"/>
          </p:cNvSpPr>
          <p:nvPr>
            <p:ph type="sldImg"/>
          </p:nvPr>
        </p:nvSpPr>
        <p:spPr>
          <a:xfrm>
            <a:off x="381000" y="685800"/>
            <a:ext cx="6096000" cy="3429000"/>
          </a:xfrm>
          <a:prstGeom prst="rect">
            <a:avLst/>
          </a:prstGeom>
        </p:spPr>
        <p:txBody>
          <a:bodyPr/>
          <a:lstStyle/>
          <a:p>
            <a:endParaRPr/>
          </a:p>
        </p:txBody>
      </p:sp>
      <p:sp>
        <p:nvSpPr>
          <p:cNvPr id="306" name="Shape 306"/>
          <p:cNvSpPr>
            <a:spLocks noGrp="1"/>
          </p:cNvSpPr>
          <p:nvPr>
            <p:ph type="body" sz="quarter" idx="1"/>
          </p:nvPr>
        </p:nvSpPr>
        <p:spPr>
          <a:prstGeom prst="rect">
            <a:avLst/>
          </a:prstGeom>
        </p:spPr>
        <p:txBody>
          <a:bodyPr/>
          <a:lstStyle/>
          <a:p>
            <a:r>
              <a:t>Ce catalogue est le produit de la compilation de 31 articles parus entre 2001 et 2023. J’ai récupéré dans tous ces articles des mesures de champ magnétique à la surface d’étoiles, et j’indique quelle est la mesure précise rapportée ici. Ainsi certaines articles donnent des champs magnétiques moyens, d’autres des champs magnétiques polaires, des champs magnétiques longitudinaux, etc… Je reporte donc les grandeurs telles qu’indiquées dans les articles, et par la suite j’en déduis des estimateurs du champ magnétique dipolaire situé à l’équateur de l’étoile, grandeur qui nous intéresse pour les estimations de Palantir ainsi que l’analyse des résultats de l’étude statistiques de LOTSS.</a:t>
            </a:r>
          </a:p>
          <a:p>
            <a:r>
              <a:t>Bien que loin d’être exhaustif, ce catalogue compte plus de 1100 entrées, pour plus de 800 étoiles différentes, l’objectif étant d’avoir un échantillon suffisant pour avoir une approche statistique.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F52B7-A38C-3367-0CE8-9570BDBCE446}"/>
            </a:ext>
          </a:extLst>
        </p:cNvPr>
        <p:cNvGrpSpPr/>
        <p:nvPr/>
      </p:nvGrpSpPr>
      <p:grpSpPr>
        <a:xfrm>
          <a:off x="0" y="0"/>
          <a:ext cx="0" cy="0"/>
          <a:chOff x="0" y="0"/>
          <a:chExt cx="0" cy="0"/>
        </a:xfrm>
      </p:grpSpPr>
      <p:sp>
        <p:nvSpPr>
          <p:cNvPr id="348" name="Shape 348">
            <a:extLst>
              <a:ext uri="{FF2B5EF4-FFF2-40B4-BE49-F238E27FC236}">
                <a16:creationId xmlns:a16="http://schemas.microsoft.com/office/drawing/2014/main" id="{424F1707-E9FA-9834-1C85-7F08970C54F7}"/>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349" name="Shape 349">
            <a:extLst>
              <a:ext uri="{FF2B5EF4-FFF2-40B4-BE49-F238E27FC236}">
                <a16:creationId xmlns:a16="http://schemas.microsoft.com/office/drawing/2014/main" id="{4A7738C5-9CAE-0D10-FEA4-73F1C9F5413E}"/>
              </a:ext>
            </a:extLst>
          </p:cNvPr>
          <p:cNvSpPr>
            <a:spLocks noGrp="1"/>
          </p:cNvSpPr>
          <p:nvPr>
            <p:ph type="body" sz="quarter" idx="1"/>
          </p:nvPr>
        </p:nvSpPr>
        <p:spPr>
          <a:prstGeom prst="rect">
            <a:avLst/>
          </a:prstGeom>
        </p:spPr>
        <p:txBody>
          <a:bodyPr/>
          <a:lstStyle/>
          <a:p>
            <a:r>
              <a:t>Ce catalogue est le produit de la compilation de 31 articles parus entre 2001 et 2023. J’ai récupéré dans tous ces articles des mesures de champ magnétique à la surface d’étoiles, et j’indique quelle est la mesure précise rapportée ici. Ainsi certaines articles donnent des champs magnétiques moyens, d’autres des champs magnétiques polaires, des champs magnétiques longitudinaux, etc… Je reporte donc les grandeurs telles qu’indiquées dans les articles, et par la suite j’en déduis des estimateurs du champ magnétique dipolaire situé à l’équateur de l’étoile, grandeur qui nous intéresse pour les estimations de Palantir ainsi que l’analyse des résultats de l’étude statistiques de LOTSS.</a:t>
            </a:r>
          </a:p>
          <a:p>
            <a:r>
              <a:t>Bien que loin d’être exhaustif, ce catalogue compte plus de 1100 entrées, pour plus de 800 étoiles différentes, l’objectif étant d’avoir un échantillon suffisant pour avoir une approche statistique.</a:t>
            </a:r>
          </a:p>
        </p:txBody>
      </p:sp>
    </p:spTree>
    <p:extLst>
      <p:ext uri="{BB962C8B-B14F-4D97-AF65-F5344CB8AC3E}">
        <p14:creationId xmlns:p14="http://schemas.microsoft.com/office/powerpoint/2010/main" val="2689940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279B4-479E-189A-FE8A-6D7BE805A9F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E2921C9-CB6B-3F07-6DE3-DDD865DB96F5}"/>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D757A87E-B9D7-0B73-38E5-589A21C6FA09}"/>
              </a:ext>
            </a:extLst>
          </p:cNvPr>
          <p:cNvSpPr>
            <a:spLocks noGrp="1"/>
          </p:cNvSpPr>
          <p:nvPr>
            <p:ph type="body" idx="1"/>
          </p:nvPr>
        </p:nvSpPr>
        <p:spPr/>
        <p:txBody>
          <a:bodyPr/>
          <a:lstStyle/>
          <a:p>
            <a:r>
              <a:rPr lang="fr-FR" dirty="0"/>
              <a:t>Ce catalogue est le produit de la compilation de 31 articles parus entre 2001 et 2023. J’ai récupéré dans tous ces articles des mesures de champ magnétique à la surface d’étoiles, et j’indique quelle est la mesure précise rapportée ici. Ainsi certaines articles donnent des champs magnétiques moyens, d’autres des champs magnétiques polaires, des champs magnétiques longitudinaux, etc… Je reporte donc les grandeurs telles qu’indiquées dans les articles, et par la suite j’en déduis des estimateurs du champ magnétique dipolaire situé à l’équateur de l’étoile, grandeur qui nous intéresse pour les estimations de </a:t>
            </a:r>
            <a:r>
              <a:rPr lang="fr-FR" dirty="0" err="1"/>
              <a:t>Palantir</a:t>
            </a:r>
            <a:r>
              <a:rPr lang="fr-FR" dirty="0"/>
              <a:t> ainsi que l’analyse des résultats de l’étude statistiques de LOTSS.</a:t>
            </a:r>
          </a:p>
          <a:p>
            <a:r>
              <a:rPr lang="fr-FR" dirty="0"/>
              <a:t>Bien que loin d’être exhaustif, ce catalogue compte plus de 1100 entrées, pour plus de 800 étoiles différentes, l’objectif étant d’avoir un échantillon suffisant pour avoir une approche statistique.</a:t>
            </a:r>
          </a:p>
        </p:txBody>
      </p:sp>
      <p:sp>
        <p:nvSpPr>
          <p:cNvPr id="4" name="Espace réservé du numéro de diapositive 3">
            <a:extLst>
              <a:ext uri="{FF2B5EF4-FFF2-40B4-BE49-F238E27FC236}">
                <a16:creationId xmlns:a16="http://schemas.microsoft.com/office/drawing/2014/main" id="{962B33A3-6B23-4E76-BB66-0916D916C314}"/>
              </a:ext>
            </a:extLst>
          </p:cNvPr>
          <p:cNvSpPr>
            <a:spLocks noGrp="1"/>
          </p:cNvSpPr>
          <p:nvPr>
            <p:ph type="sldNum" sz="quarter" idx="5"/>
          </p:nvPr>
        </p:nvSpPr>
        <p:spPr/>
        <p:txBody>
          <a:bodyPr/>
          <a:lstStyle/>
          <a:p>
            <a:fld id="{D7146026-ED43-F546-8E05-D0394064287D}" type="slidenum">
              <a:rPr lang="fr-FR" smtClean="0"/>
              <a:t>16</a:t>
            </a:fld>
            <a:endParaRPr lang="fr-FR"/>
          </a:p>
        </p:txBody>
      </p:sp>
    </p:spTree>
    <p:extLst>
      <p:ext uri="{BB962C8B-B14F-4D97-AF65-F5344CB8AC3E}">
        <p14:creationId xmlns:p14="http://schemas.microsoft.com/office/powerpoint/2010/main" val="1722734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218D5-B481-DC10-9875-316A86D0B00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DB6FCE3-5258-A202-7C08-CCA1B70C318A}"/>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9978EDB5-4C3D-A190-1E44-046C0353E885}"/>
              </a:ext>
            </a:extLst>
          </p:cNvPr>
          <p:cNvSpPr>
            <a:spLocks noGrp="1"/>
          </p:cNvSpPr>
          <p:nvPr>
            <p:ph type="body" idx="1"/>
          </p:nvPr>
        </p:nvSpPr>
        <p:spPr/>
        <p:txBody>
          <a:bodyPr/>
          <a:lstStyle/>
          <a:p>
            <a:r>
              <a:rPr lang="fr-FR" dirty="0"/>
              <a:t>Ce catalogue est le produit de la compilation de 31 articles parus entre 2001 et 2023. J’ai récupéré dans tous ces articles des mesures de champ magnétique à la surface d’étoiles, et j’indique quelle est la mesure précise rapportée ici. Ainsi certaines articles donnent des champs magnétiques moyens, d’autres des champs magnétiques polaires, des champs magnétiques longitudinaux, etc… Je reporte donc les grandeurs telles qu’indiquées dans les articles, et par la suite j’en déduis des estimateurs du champ magnétique dipolaire situé à l’équateur de l’étoile, grandeur qui nous intéresse pour les estimations de </a:t>
            </a:r>
            <a:r>
              <a:rPr lang="fr-FR" dirty="0" err="1"/>
              <a:t>Palantir</a:t>
            </a:r>
            <a:r>
              <a:rPr lang="fr-FR" dirty="0"/>
              <a:t> ainsi que l’analyse des résultats de l’étude statistiques de LOTSS.</a:t>
            </a:r>
          </a:p>
          <a:p>
            <a:r>
              <a:rPr lang="fr-FR" dirty="0"/>
              <a:t>Bien que loin d’être exhaustif, ce catalogue compte plus de 1100 entrées, pour plus de 800 étoiles différentes, l’objectif étant d’avoir un échantillon suffisant pour avoir une approche statistique.</a:t>
            </a:r>
          </a:p>
        </p:txBody>
      </p:sp>
      <p:sp>
        <p:nvSpPr>
          <p:cNvPr id="4" name="Espace réservé du numéro de diapositive 3">
            <a:extLst>
              <a:ext uri="{FF2B5EF4-FFF2-40B4-BE49-F238E27FC236}">
                <a16:creationId xmlns:a16="http://schemas.microsoft.com/office/drawing/2014/main" id="{0D50AF1D-F983-6D2E-A8E8-5908487B1B28}"/>
              </a:ext>
            </a:extLst>
          </p:cNvPr>
          <p:cNvSpPr>
            <a:spLocks noGrp="1"/>
          </p:cNvSpPr>
          <p:nvPr>
            <p:ph type="sldNum" sz="quarter" idx="5"/>
          </p:nvPr>
        </p:nvSpPr>
        <p:spPr/>
        <p:txBody>
          <a:bodyPr/>
          <a:lstStyle/>
          <a:p>
            <a:fld id="{D7146026-ED43-F546-8E05-D0394064287D}" type="slidenum">
              <a:rPr lang="fr-FR" smtClean="0"/>
              <a:t>17</a:t>
            </a:fld>
            <a:endParaRPr lang="fr-FR"/>
          </a:p>
        </p:txBody>
      </p:sp>
    </p:spTree>
    <p:extLst>
      <p:ext uri="{BB962C8B-B14F-4D97-AF65-F5344CB8AC3E}">
        <p14:creationId xmlns:p14="http://schemas.microsoft.com/office/powerpoint/2010/main" val="1814319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6BBA5-27DD-9230-B1B1-098C1F651CF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F950A49-0D98-ACAA-273F-310B80031C56}"/>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1ECCA1BC-477D-94C4-7EB3-3A35EF4FD679}"/>
              </a:ext>
            </a:extLst>
          </p:cNvPr>
          <p:cNvSpPr>
            <a:spLocks noGrp="1"/>
          </p:cNvSpPr>
          <p:nvPr>
            <p:ph type="body" idx="1"/>
          </p:nvPr>
        </p:nvSpPr>
        <p:spPr/>
        <p:txBody>
          <a:bodyPr/>
          <a:lstStyle/>
          <a:p>
            <a:r>
              <a:rPr lang="fr-FR" dirty="0"/>
              <a:t>Ce catalogue est le produit de la compilation de 31 articles parus entre 2001 et 2023. J’ai récupéré dans tous ces articles des mesures de champ magnétique à la surface d’étoiles, et j’indique quelle est la mesure précise rapportée ici. Ainsi certaines articles donnent des champs magnétiques moyens, d’autres des champs magnétiques polaires, des champs magnétiques longitudinaux, etc… Je reporte donc les grandeurs telles qu’indiquées dans les articles, et par la suite j’en déduis des estimateurs du champ magnétique dipolaire situé à l’équateur de l’étoile, grandeur qui nous intéresse pour les estimations de </a:t>
            </a:r>
            <a:r>
              <a:rPr lang="fr-FR" dirty="0" err="1"/>
              <a:t>Palantir</a:t>
            </a:r>
            <a:r>
              <a:rPr lang="fr-FR" dirty="0"/>
              <a:t> ainsi que l’analyse des résultats de l’étude statistiques de LOTSS.</a:t>
            </a:r>
          </a:p>
          <a:p>
            <a:r>
              <a:rPr lang="fr-FR" dirty="0"/>
              <a:t>Bien que loin d’être exhaustif, ce catalogue compte plus de 1100 entrées, pour plus de 800 étoiles différentes, l’objectif étant d’avoir un échantillon suffisant pour avoir une approche statistique.</a:t>
            </a:r>
          </a:p>
        </p:txBody>
      </p:sp>
      <p:sp>
        <p:nvSpPr>
          <p:cNvPr id="4" name="Espace réservé du numéro de diapositive 3">
            <a:extLst>
              <a:ext uri="{FF2B5EF4-FFF2-40B4-BE49-F238E27FC236}">
                <a16:creationId xmlns:a16="http://schemas.microsoft.com/office/drawing/2014/main" id="{500DDB5A-29C7-3E1B-2492-478CCE1CEB3E}"/>
              </a:ext>
            </a:extLst>
          </p:cNvPr>
          <p:cNvSpPr>
            <a:spLocks noGrp="1"/>
          </p:cNvSpPr>
          <p:nvPr>
            <p:ph type="sldNum" sz="quarter" idx="5"/>
          </p:nvPr>
        </p:nvSpPr>
        <p:spPr/>
        <p:txBody>
          <a:bodyPr/>
          <a:lstStyle/>
          <a:p>
            <a:fld id="{D7146026-ED43-F546-8E05-D0394064287D}" type="slidenum">
              <a:rPr lang="fr-FR" smtClean="0"/>
              <a:t>18</a:t>
            </a:fld>
            <a:endParaRPr lang="fr-FR"/>
          </a:p>
        </p:txBody>
      </p:sp>
    </p:spTree>
    <p:extLst>
      <p:ext uri="{BB962C8B-B14F-4D97-AF65-F5344CB8AC3E}">
        <p14:creationId xmlns:p14="http://schemas.microsoft.com/office/powerpoint/2010/main" val="2872319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C5B9A-EEAB-A841-1397-958EF82E8CB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DF980FE-BD09-5518-C48A-579F1687445D}"/>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E1CF8C10-9263-B234-84A5-8FFBEFB6448B}"/>
              </a:ext>
            </a:extLst>
          </p:cNvPr>
          <p:cNvSpPr>
            <a:spLocks noGrp="1"/>
          </p:cNvSpPr>
          <p:nvPr>
            <p:ph type="body" idx="1"/>
          </p:nvPr>
        </p:nvSpPr>
        <p:spPr/>
        <p:txBody>
          <a:bodyPr/>
          <a:lstStyle/>
          <a:p>
            <a:r>
              <a:rPr lang="fr-FR" dirty="0"/>
              <a:t>Ce catalogue est le produit de la compilation de 31 articles parus entre 2001 et 2023. J’ai récupéré dans tous ces articles des mesures de champ magnétique à la surface d’étoiles, et j’indique quelle est la mesure précise rapportée ici. Ainsi certaines articles donnent des champs magnétiques moyens, d’autres des champs magnétiques polaires, des champs magnétiques longitudinaux, etc… Je reporte donc les grandeurs telles qu’indiquées dans les articles, et par la suite j’en déduis des estimateurs du champ magnétique dipolaire situé à l’équateur de l’étoile, grandeur qui nous intéresse pour les estimations de </a:t>
            </a:r>
            <a:r>
              <a:rPr lang="fr-FR" dirty="0" err="1"/>
              <a:t>Palantir</a:t>
            </a:r>
            <a:r>
              <a:rPr lang="fr-FR" dirty="0"/>
              <a:t> ainsi que l’analyse des résultats de l’étude statistiques de LOTSS.</a:t>
            </a:r>
          </a:p>
          <a:p>
            <a:r>
              <a:rPr lang="fr-FR" dirty="0"/>
              <a:t>Bien que loin d’être exhaustif, ce catalogue compte plus de 1100 entrées, pour plus de 800 étoiles différentes, l’objectif étant d’avoir un échantillon suffisant pour avoir une approche statistique.</a:t>
            </a:r>
          </a:p>
        </p:txBody>
      </p:sp>
      <p:sp>
        <p:nvSpPr>
          <p:cNvPr id="4" name="Espace réservé du numéro de diapositive 3">
            <a:extLst>
              <a:ext uri="{FF2B5EF4-FFF2-40B4-BE49-F238E27FC236}">
                <a16:creationId xmlns:a16="http://schemas.microsoft.com/office/drawing/2014/main" id="{9D39A6C8-6469-FD60-0E2B-496C1D404656}"/>
              </a:ext>
            </a:extLst>
          </p:cNvPr>
          <p:cNvSpPr>
            <a:spLocks noGrp="1"/>
          </p:cNvSpPr>
          <p:nvPr>
            <p:ph type="sldNum" sz="quarter" idx="5"/>
          </p:nvPr>
        </p:nvSpPr>
        <p:spPr/>
        <p:txBody>
          <a:bodyPr/>
          <a:lstStyle/>
          <a:p>
            <a:fld id="{D7146026-ED43-F546-8E05-D0394064287D}" type="slidenum">
              <a:rPr lang="fr-FR" smtClean="0"/>
              <a:t>19</a:t>
            </a:fld>
            <a:endParaRPr lang="fr-FR"/>
          </a:p>
        </p:txBody>
      </p:sp>
    </p:spTree>
    <p:extLst>
      <p:ext uri="{BB962C8B-B14F-4D97-AF65-F5344CB8AC3E}">
        <p14:creationId xmlns:p14="http://schemas.microsoft.com/office/powerpoint/2010/main" val="3258318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66EED-4CE4-E1A0-5120-9C20BCB5F34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663A9F3-CBAB-07F1-F084-0F5AF6B78242}"/>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5B7DFE62-827A-CF72-386F-8264F74922A4}"/>
              </a:ext>
            </a:extLst>
          </p:cNvPr>
          <p:cNvSpPr>
            <a:spLocks noGrp="1"/>
          </p:cNvSpPr>
          <p:nvPr>
            <p:ph type="body" idx="1"/>
          </p:nvPr>
        </p:nvSpPr>
        <p:spPr/>
        <p:txBody>
          <a:bodyPr/>
          <a:lstStyle/>
          <a:p>
            <a:r>
              <a:rPr lang="fr-FR" dirty="0"/>
              <a:t>Ce catalogue est le produit de la compilation de 31 articles parus entre 2001 et 2023. J’ai récupéré dans tous ces articles des mesures de champ magnétique à la surface d’étoiles, et j’indique quelle est la mesure précise rapportée ici. Ainsi certaines articles donnent des champs magnétiques moyens, d’autres des champs magnétiques polaires, des champs magnétiques longitudinaux, etc… Je reporte donc les grandeurs telles qu’indiquées dans les articles, et par la suite j’en déduis des estimateurs du champ magnétique dipolaire situé à l’équateur de l’étoile, grandeur qui nous intéresse pour les estimations de </a:t>
            </a:r>
            <a:r>
              <a:rPr lang="fr-FR" dirty="0" err="1"/>
              <a:t>Palantir</a:t>
            </a:r>
            <a:r>
              <a:rPr lang="fr-FR" dirty="0"/>
              <a:t> ainsi que l’analyse des résultats de l’étude statistiques de LOTSS.</a:t>
            </a:r>
          </a:p>
          <a:p>
            <a:r>
              <a:rPr lang="fr-FR" dirty="0"/>
              <a:t>Bien que loin d’être exhaustif, ce catalogue compte plus de 1100 entrées, pour plus de 800 étoiles différentes, l’objectif étant d’avoir un échantillon suffisant pour avoir une approche statistique.</a:t>
            </a:r>
          </a:p>
        </p:txBody>
      </p:sp>
      <p:sp>
        <p:nvSpPr>
          <p:cNvPr id="4" name="Espace réservé du numéro de diapositive 3">
            <a:extLst>
              <a:ext uri="{FF2B5EF4-FFF2-40B4-BE49-F238E27FC236}">
                <a16:creationId xmlns:a16="http://schemas.microsoft.com/office/drawing/2014/main" id="{DE1E79AB-0294-9021-E46B-75E87084EA15}"/>
              </a:ext>
            </a:extLst>
          </p:cNvPr>
          <p:cNvSpPr>
            <a:spLocks noGrp="1"/>
          </p:cNvSpPr>
          <p:nvPr>
            <p:ph type="sldNum" sz="quarter" idx="5"/>
          </p:nvPr>
        </p:nvSpPr>
        <p:spPr/>
        <p:txBody>
          <a:bodyPr/>
          <a:lstStyle/>
          <a:p>
            <a:fld id="{D7146026-ED43-F546-8E05-D0394064287D}" type="slidenum">
              <a:rPr lang="fr-FR" smtClean="0"/>
              <a:t>20</a:t>
            </a:fld>
            <a:endParaRPr lang="fr-FR"/>
          </a:p>
        </p:txBody>
      </p:sp>
    </p:spTree>
    <p:extLst>
      <p:ext uri="{BB962C8B-B14F-4D97-AF65-F5344CB8AC3E}">
        <p14:creationId xmlns:p14="http://schemas.microsoft.com/office/powerpoint/2010/main" val="2490624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xfrm>
            <a:off x="381000" y="685800"/>
            <a:ext cx="6096000" cy="3429000"/>
          </a:xfrm>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p>
            <a:r>
              <a:t>Ce catalogue est le produit de la compilation de 31 articles parus entre 2001 et 2023. J’ai récupéré dans tous ces articles des mesures de champ magnétique à la surface d’étoiles, et j’indique quelle est la mesure précise rapportée ici. Ainsi certaines articles donnent des champs magnétiques moyens, d’autres des champs magnétiques polaires, des champs magnétiques longitudinaux, etc… Je reporte donc les grandeurs telles qu’indiquées dans les articles, et par la suite j’en déduis des estimateurs du champ magnétique dipolaire situé à l’équateur de l’étoile, grandeur qui nous intéresse pour les estimations de Palantir ainsi que l’analyse des résultats de l’étude statistiques de LOTSS.</a:t>
            </a:r>
          </a:p>
          <a:p>
            <a:r>
              <a:t>Bien que loin d’être exhaustif, ce catalogue compte plus de 1100 entrées, pour plus de 800 étoiles différentes, l’objectif étant d’avoir un échantillon suffisant pour avoir une approche statistique.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EEFE6-7E59-F725-65C1-19B5BFEE25DF}"/>
            </a:ext>
          </a:extLst>
        </p:cNvPr>
        <p:cNvGrpSpPr/>
        <p:nvPr/>
      </p:nvGrpSpPr>
      <p:grpSpPr>
        <a:xfrm>
          <a:off x="0" y="0"/>
          <a:ext cx="0" cy="0"/>
          <a:chOff x="0" y="0"/>
          <a:chExt cx="0" cy="0"/>
        </a:xfrm>
      </p:grpSpPr>
      <p:sp>
        <p:nvSpPr>
          <p:cNvPr id="149" name="Shape 149">
            <a:extLst>
              <a:ext uri="{FF2B5EF4-FFF2-40B4-BE49-F238E27FC236}">
                <a16:creationId xmlns:a16="http://schemas.microsoft.com/office/drawing/2014/main" id="{68FDB3BE-30DE-28B1-B81E-4A49D18AB7F8}"/>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50" name="Shape 150">
            <a:extLst>
              <a:ext uri="{FF2B5EF4-FFF2-40B4-BE49-F238E27FC236}">
                <a16:creationId xmlns:a16="http://schemas.microsoft.com/office/drawing/2014/main" id="{8C76A674-CA7D-8B32-8DE9-3636F3E35F7C}"/>
              </a:ext>
            </a:extLst>
          </p:cNvPr>
          <p:cNvSpPr>
            <a:spLocks noGrp="1"/>
          </p:cNvSpPr>
          <p:nvPr>
            <p:ph type="body" sz="quarter" idx="1"/>
          </p:nvPr>
        </p:nvSpPr>
        <p:spPr>
          <a:prstGeom prst="rect">
            <a:avLst/>
          </a:prstGeom>
        </p:spPr>
        <p:txBody>
          <a:bodyPr/>
          <a:lstStyle/>
          <a:p>
            <a:r>
              <a:t>Dans notre système solaire, Jupiter est la deuxième source radio la plus puissante après le soleil, et les interactions avec sa lune la plus proche, Io, sont très visibles depuis la Terre. Malheureusement, ni l’une ni l’autre ne seraient détectable si Jupiter se situait dans un autre système stellaire. Cependant, Zarka 2007 observe une apparente loi reliant le flux de Poynting reçu par un astre, et sa puissance en radio. Il conjecture que, si cette relation perdure, alors des corps avec une grande surface efficace et se situant proche de leur étoile, tels que des Jupiter chauds, devraient émettre de manière bien plus puissante, mais toujours à basse fréquence.</a:t>
            </a:r>
          </a:p>
        </p:txBody>
      </p:sp>
    </p:spTree>
    <p:extLst>
      <p:ext uri="{BB962C8B-B14F-4D97-AF65-F5344CB8AC3E}">
        <p14:creationId xmlns:p14="http://schemas.microsoft.com/office/powerpoint/2010/main" val="1007313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A5DDB-5199-FF27-2FB9-19D5A3BC0682}"/>
            </a:ext>
          </a:extLst>
        </p:cNvPr>
        <p:cNvGrpSpPr/>
        <p:nvPr/>
      </p:nvGrpSpPr>
      <p:grpSpPr>
        <a:xfrm>
          <a:off x="0" y="0"/>
          <a:ext cx="0" cy="0"/>
          <a:chOff x="0" y="0"/>
          <a:chExt cx="0" cy="0"/>
        </a:xfrm>
      </p:grpSpPr>
      <p:sp>
        <p:nvSpPr>
          <p:cNvPr id="149" name="Shape 149">
            <a:extLst>
              <a:ext uri="{FF2B5EF4-FFF2-40B4-BE49-F238E27FC236}">
                <a16:creationId xmlns:a16="http://schemas.microsoft.com/office/drawing/2014/main" id="{BC12449A-8F14-C322-422F-CBFAC23020C5}"/>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50" name="Shape 150">
            <a:extLst>
              <a:ext uri="{FF2B5EF4-FFF2-40B4-BE49-F238E27FC236}">
                <a16:creationId xmlns:a16="http://schemas.microsoft.com/office/drawing/2014/main" id="{1E82DB4B-02A7-CD3C-3053-DBCE6D923717}"/>
              </a:ext>
            </a:extLst>
          </p:cNvPr>
          <p:cNvSpPr>
            <a:spLocks noGrp="1"/>
          </p:cNvSpPr>
          <p:nvPr>
            <p:ph type="body" sz="quarter" idx="1"/>
          </p:nvPr>
        </p:nvSpPr>
        <p:spPr>
          <a:prstGeom prst="rect">
            <a:avLst/>
          </a:prstGeom>
        </p:spPr>
        <p:txBody>
          <a:bodyPr/>
          <a:lstStyle/>
          <a:p>
            <a:r>
              <a:t>Dans notre système solaire, Jupiter est la deuxième source radio la plus puissante après le soleil, et les interactions avec sa lune la plus proche, Io, sont très visibles depuis la Terre. Malheureusement, ni l’une ni l’autre ne seraient détectable si Jupiter se situait dans un autre système stellaire. Cependant, Zarka 2007 observe une apparente loi reliant le flux de Poynting reçu par un astre, et sa puissance en radio. Il conjecture que, si cette relation perdure, alors des corps avec une grande surface efficace et se situant proche de leur étoile, tels que des Jupiter chauds, devraient émettre de manière bien plus puissante, mais toujours à basse fréquence.</a:t>
            </a:r>
          </a:p>
        </p:txBody>
      </p:sp>
    </p:spTree>
    <p:extLst>
      <p:ext uri="{BB962C8B-B14F-4D97-AF65-F5344CB8AC3E}">
        <p14:creationId xmlns:p14="http://schemas.microsoft.com/office/powerpoint/2010/main" val="2343601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616CC-3A15-EEDD-80B0-8999652C2AFC}"/>
            </a:ext>
          </a:extLst>
        </p:cNvPr>
        <p:cNvGrpSpPr/>
        <p:nvPr/>
      </p:nvGrpSpPr>
      <p:grpSpPr>
        <a:xfrm>
          <a:off x="0" y="0"/>
          <a:ext cx="0" cy="0"/>
          <a:chOff x="0" y="0"/>
          <a:chExt cx="0" cy="0"/>
        </a:xfrm>
      </p:grpSpPr>
      <p:sp>
        <p:nvSpPr>
          <p:cNvPr id="149" name="Shape 149">
            <a:extLst>
              <a:ext uri="{FF2B5EF4-FFF2-40B4-BE49-F238E27FC236}">
                <a16:creationId xmlns:a16="http://schemas.microsoft.com/office/drawing/2014/main" id="{4983BE2A-F254-1A1B-0CF4-F9047F7FA7FF}"/>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50" name="Shape 150">
            <a:extLst>
              <a:ext uri="{FF2B5EF4-FFF2-40B4-BE49-F238E27FC236}">
                <a16:creationId xmlns:a16="http://schemas.microsoft.com/office/drawing/2014/main" id="{28394AE2-5DBD-3BEC-24DA-027DCFDB9E84}"/>
              </a:ext>
            </a:extLst>
          </p:cNvPr>
          <p:cNvSpPr>
            <a:spLocks noGrp="1"/>
          </p:cNvSpPr>
          <p:nvPr>
            <p:ph type="body" sz="quarter" idx="1"/>
          </p:nvPr>
        </p:nvSpPr>
        <p:spPr>
          <a:prstGeom prst="rect">
            <a:avLst/>
          </a:prstGeom>
        </p:spPr>
        <p:txBody>
          <a:bodyPr/>
          <a:lstStyle/>
          <a:p>
            <a:r>
              <a:t>Dans notre système solaire, Jupiter est la deuxième source radio la plus puissante après le soleil, et les interactions avec sa lune la plus proche, Io, sont très visibles depuis la Terre. Malheureusement, ni l’une ni l’autre ne seraient détectable si Jupiter se situait dans un autre système stellaire. Cependant, Zarka 2007 observe une apparente loi reliant le flux de Poynting reçu par un astre, et sa puissance en radio. Il conjecture que, si cette relation perdure, alors des corps avec une grande surface efficace et se situant proche de leur étoile, tels que des Jupiter chauds, devraient émettre de manière bien plus puissante, mais toujours à basse fréquence.</a:t>
            </a:r>
          </a:p>
        </p:txBody>
      </p:sp>
    </p:spTree>
    <p:extLst>
      <p:ext uri="{BB962C8B-B14F-4D97-AF65-F5344CB8AC3E}">
        <p14:creationId xmlns:p14="http://schemas.microsoft.com/office/powerpoint/2010/main" val="552843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A2260-3BCE-24B6-997F-4B564D1D50E8}"/>
            </a:ext>
          </a:extLst>
        </p:cNvPr>
        <p:cNvGrpSpPr/>
        <p:nvPr/>
      </p:nvGrpSpPr>
      <p:grpSpPr>
        <a:xfrm>
          <a:off x="0" y="0"/>
          <a:ext cx="0" cy="0"/>
          <a:chOff x="0" y="0"/>
          <a:chExt cx="0" cy="0"/>
        </a:xfrm>
      </p:grpSpPr>
      <p:sp>
        <p:nvSpPr>
          <p:cNvPr id="149" name="Shape 149">
            <a:extLst>
              <a:ext uri="{FF2B5EF4-FFF2-40B4-BE49-F238E27FC236}">
                <a16:creationId xmlns:a16="http://schemas.microsoft.com/office/drawing/2014/main" id="{387192FB-B5F5-A104-CA6B-F84695D94EBE}"/>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50" name="Shape 150">
            <a:extLst>
              <a:ext uri="{FF2B5EF4-FFF2-40B4-BE49-F238E27FC236}">
                <a16:creationId xmlns:a16="http://schemas.microsoft.com/office/drawing/2014/main" id="{FCCFA62B-C56B-7E88-EFFD-53CBF461BA08}"/>
              </a:ext>
            </a:extLst>
          </p:cNvPr>
          <p:cNvSpPr>
            <a:spLocks noGrp="1"/>
          </p:cNvSpPr>
          <p:nvPr>
            <p:ph type="body" sz="quarter" idx="1"/>
          </p:nvPr>
        </p:nvSpPr>
        <p:spPr>
          <a:prstGeom prst="rect">
            <a:avLst/>
          </a:prstGeom>
        </p:spPr>
        <p:txBody>
          <a:bodyPr/>
          <a:lstStyle/>
          <a:p>
            <a:r>
              <a:t>Dans notre système solaire, Jupiter est la deuxième source radio la plus puissante après le soleil, et les interactions avec sa lune la plus proche, Io, sont très visibles depuis la Terre. Malheureusement, ni l’une ni l’autre ne seraient détectable si Jupiter se situait dans un autre système stellaire. Cependant, Zarka 2007 observe une apparente loi reliant le flux de Poynting reçu par un astre, et sa puissance en radio. Il conjecture que, si cette relation perdure, alors des corps avec une grande surface efficace et se situant proche de leur étoile, tels que des Jupiter chauds, devraient émettre de manière bien plus puissante, mais toujours à basse fréquence.</a:t>
            </a:r>
          </a:p>
        </p:txBody>
      </p:sp>
    </p:spTree>
    <p:extLst>
      <p:ext uri="{BB962C8B-B14F-4D97-AF65-F5344CB8AC3E}">
        <p14:creationId xmlns:p14="http://schemas.microsoft.com/office/powerpoint/2010/main" val="52412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07312-ED68-46BE-DD35-25AAB05FB7E7}"/>
            </a:ext>
          </a:extLst>
        </p:cNvPr>
        <p:cNvGrpSpPr/>
        <p:nvPr/>
      </p:nvGrpSpPr>
      <p:grpSpPr>
        <a:xfrm>
          <a:off x="0" y="0"/>
          <a:ext cx="0" cy="0"/>
          <a:chOff x="0" y="0"/>
          <a:chExt cx="0" cy="0"/>
        </a:xfrm>
      </p:grpSpPr>
      <p:sp>
        <p:nvSpPr>
          <p:cNvPr id="149" name="Shape 149">
            <a:extLst>
              <a:ext uri="{FF2B5EF4-FFF2-40B4-BE49-F238E27FC236}">
                <a16:creationId xmlns:a16="http://schemas.microsoft.com/office/drawing/2014/main" id="{6702D22A-5A52-4981-79E8-9F66B5B60FC5}"/>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50" name="Shape 150">
            <a:extLst>
              <a:ext uri="{FF2B5EF4-FFF2-40B4-BE49-F238E27FC236}">
                <a16:creationId xmlns:a16="http://schemas.microsoft.com/office/drawing/2014/main" id="{432780E9-6350-C677-5395-439C715FF791}"/>
              </a:ext>
            </a:extLst>
          </p:cNvPr>
          <p:cNvSpPr>
            <a:spLocks noGrp="1"/>
          </p:cNvSpPr>
          <p:nvPr>
            <p:ph type="body" sz="quarter" idx="1"/>
          </p:nvPr>
        </p:nvSpPr>
        <p:spPr>
          <a:prstGeom prst="rect">
            <a:avLst/>
          </a:prstGeom>
        </p:spPr>
        <p:txBody>
          <a:bodyPr/>
          <a:lstStyle/>
          <a:p>
            <a:r>
              <a:t>Dans notre système solaire, Jupiter est la deuxième source radio la plus puissante après le soleil, et les interactions avec sa lune la plus proche, Io, sont très visibles depuis la Terre. Malheureusement, ni l’une ni l’autre ne seraient détectable si Jupiter se situait dans un autre système stellaire. Cependant, Zarka 2007 observe une apparente loi reliant le flux de Poynting reçu par un astre, et sa puissance en radio. Il conjecture que, si cette relation perdure, alors des corps avec une grande surface efficace et se situant proche de leur étoile, tels que des Jupiter chauds, devraient émettre de manière bien plus puissante, mais toujours à basse fréquence.</a:t>
            </a:r>
          </a:p>
        </p:txBody>
      </p:sp>
    </p:spTree>
    <p:extLst>
      <p:ext uri="{BB962C8B-B14F-4D97-AF65-F5344CB8AC3E}">
        <p14:creationId xmlns:p14="http://schemas.microsoft.com/office/powerpoint/2010/main" val="221600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8A6EF-EF4F-8C77-CCC1-0BBAFCE93B65}"/>
            </a:ext>
          </a:extLst>
        </p:cNvPr>
        <p:cNvGrpSpPr/>
        <p:nvPr/>
      </p:nvGrpSpPr>
      <p:grpSpPr>
        <a:xfrm>
          <a:off x="0" y="0"/>
          <a:ext cx="0" cy="0"/>
          <a:chOff x="0" y="0"/>
          <a:chExt cx="0" cy="0"/>
        </a:xfrm>
      </p:grpSpPr>
      <p:sp>
        <p:nvSpPr>
          <p:cNvPr id="149" name="Shape 149">
            <a:extLst>
              <a:ext uri="{FF2B5EF4-FFF2-40B4-BE49-F238E27FC236}">
                <a16:creationId xmlns:a16="http://schemas.microsoft.com/office/drawing/2014/main" id="{AE5F6FEC-0093-ED0C-DB20-028ED484BBE9}"/>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50" name="Shape 150">
            <a:extLst>
              <a:ext uri="{FF2B5EF4-FFF2-40B4-BE49-F238E27FC236}">
                <a16:creationId xmlns:a16="http://schemas.microsoft.com/office/drawing/2014/main" id="{D37EE6FA-DCF7-7D63-47A5-E37479F27B87}"/>
              </a:ext>
            </a:extLst>
          </p:cNvPr>
          <p:cNvSpPr>
            <a:spLocks noGrp="1"/>
          </p:cNvSpPr>
          <p:nvPr>
            <p:ph type="body" sz="quarter" idx="1"/>
          </p:nvPr>
        </p:nvSpPr>
        <p:spPr>
          <a:prstGeom prst="rect">
            <a:avLst/>
          </a:prstGeom>
        </p:spPr>
        <p:txBody>
          <a:bodyPr/>
          <a:lstStyle/>
          <a:p>
            <a:r>
              <a:t>Dans notre système solaire, Jupiter est la deuxième source radio la plus puissante après le soleil, et les interactions avec sa lune la plus proche, Io, sont très visibles depuis la Terre. Malheureusement, ni l’une ni l’autre ne seraient détectable si Jupiter se situait dans un autre système stellaire. Cependant, Zarka 2007 observe une apparente loi reliant le flux de Poynting reçu par un astre, et sa puissance en radio. Il conjecture que, si cette relation perdure, alors des corps avec une grande surface efficace et se situant proche de leur étoile, tels que des Jupiter chauds, devraient émettre de manière bien plus puissante, mais toujours à basse fréquence.</a:t>
            </a:r>
          </a:p>
        </p:txBody>
      </p:sp>
    </p:spTree>
    <p:extLst>
      <p:ext uri="{BB962C8B-B14F-4D97-AF65-F5344CB8AC3E}">
        <p14:creationId xmlns:p14="http://schemas.microsoft.com/office/powerpoint/2010/main" val="344420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9E2D4-4FF8-EC72-1CEF-D80CF75AD7C9}"/>
            </a:ext>
          </a:extLst>
        </p:cNvPr>
        <p:cNvGrpSpPr/>
        <p:nvPr/>
      </p:nvGrpSpPr>
      <p:grpSpPr>
        <a:xfrm>
          <a:off x="0" y="0"/>
          <a:ext cx="0" cy="0"/>
          <a:chOff x="0" y="0"/>
          <a:chExt cx="0" cy="0"/>
        </a:xfrm>
      </p:grpSpPr>
      <p:sp>
        <p:nvSpPr>
          <p:cNvPr id="149" name="Shape 149">
            <a:extLst>
              <a:ext uri="{FF2B5EF4-FFF2-40B4-BE49-F238E27FC236}">
                <a16:creationId xmlns:a16="http://schemas.microsoft.com/office/drawing/2014/main" id="{F41B2AC4-E276-9A0C-0D9D-84327FB391CF}"/>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50" name="Shape 150">
            <a:extLst>
              <a:ext uri="{FF2B5EF4-FFF2-40B4-BE49-F238E27FC236}">
                <a16:creationId xmlns:a16="http://schemas.microsoft.com/office/drawing/2014/main" id="{704E918C-832D-F0B2-75DE-F56373C97FB5}"/>
              </a:ext>
            </a:extLst>
          </p:cNvPr>
          <p:cNvSpPr>
            <a:spLocks noGrp="1"/>
          </p:cNvSpPr>
          <p:nvPr>
            <p:ph type="body" sz="quarter" idx="1"/>
          </p:nvPr>
        </p:nvSpPr>
        <p:spPr>
          <a:prstGeom prst="rect">
            <a:avLst/>
          </a:prstGeom>
        </p:spPr>
        <p:txBody>
          <a:bodyPr/>
          <a:lstStyle/>
          <a:p>
            <a:r>
              <a:t>Dans notre système solaire, Jupiter est la deuxième source radio la plus puissante après le soleil, et les interactions avec sa lune la plus proche, Io, sont très visibles depuis la Terre. Malheureusement, ni l’une ni l’autre ne seraient détectable si Jupiter se situait dans un autre système stellaire. Cependant, Zarka 2007 observe une apparente loi reliant le flux de Poynting reçu par un astre, et sa puissance en radio. Il conjecture que, si cette relation perdure, alors des corps avec une grande surface efficace et se situant proche de leur étoile, tels que des Jupiter chauds, devraient émettre de manière bien plus puissante, mais toujours à basse fréquence.</a:t>
            </a:r>
          </a:p>
        </p:txBody>
      </p:sp>
    </p:spTree>
    <p:extLst>
      <p:ext uri="{BB962C8B-B14F-4D97-AF65-F5344CB8AC3E}">
        <p14:creationId xmlns:p14="http://schemas.microsoft.com/office/powerpoint/2010/main" val="2049605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E04F6-E983-257D-70C6-5C8BFF152FB3}"/>
            </a:ext>
          </a:extLst>
        </p:cNvPr>
        <p:cNvGrpSpPr/>
        <p:nvPr/>
      </p:nvGrpSpPr>
      <p:grpSpPr>
        <a:xfrm>
          <a:off x="0" y="0"/>
          <a:ext cx="0" cy="0"/>
          <a:chOff x="0" y="0"/>
          <a:chExt cx="0" cy="0"/>
        </a:xfrm>
      </p:grpSpPr>
      <p:sp>
        <p:nvSpPr>
          <p:cNvPr id="175" name="Shape 175">
            <a:extLst>
              <a:ext uri="{FF2B5EF4-FFF2-40B4-BE49-F238E27FC236}">
                <a16:creationId xmlns:a16="http://schemas.microsoft.com/office/drawing/2014/main" id="{5C73F153-7532-A38A-FBC2-14DBD1CB1D44}"/>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76" name="Shape 176">
            <a:extLst>
              <a:ext uri="{FF2B5EF4-FFF2-40B4-BE49-F238E27FC236}">
                <a16:creationId xmlns:a16="http://schemas.microsoft.com/office/drawing/2014/main" id="{84839B6F-4228-841E-1F15-A425FAB89294}"/>
              </a:ext>
            </a:extLst>
          </p:cNvPr>
          <p:cNvSpPr>
            <a:spLocks noGrp="1"/>
          </p:cNvSpPr>
          <p:nvPr>
            <p:ph type="body" sz="quarter" idx="1"/>
          </p:nvPr>
        </p:nvSpPr>
        <p:spPr>
          <a:prstGeom prst="rect">
            <a:avLst/>
          </a:prstGeom>
        </p:spPr>
        <p:txBody>
          <a:bodyPr/>
          <a:lstStyle/>
          <a:p>
            <a:r>
              <a:t>Ce catalogue est le produit de la compilation de 31 articles parus entre 2001 et 2023. J’ai récupéré dans tous ces articles des mesures de champ magnétique à la surface d’étoiles, et j’indique quelle est la mesure précise rapportée ici. Ainsi certaines articles donnent des champs magnétiques moyens, d’autres des champs magnétiques polaires, des champs magnétiques longitudinaux, etc… Je reporte donc les grandeurs telles qu’indiquées dans les articles, et par la suite j’en déduis des estimateurs du champ magnétique dipolaire situé à l’équateur de l’étoile, grandeur qui nous intéresse pour les estimations de Palantir ainsi que l’analyse des résultats de l’étude statistiques de LOTSS.</a:t>
            </a:r>
          </a:p>
          <a:p>
            <a:r>
              <a:t>Bien que loin d’être exhaustif, ce catalogue compte plus de 1100 entrées, pour plus de 800 étoiles différentes, l’objectif étant d’avoir un échantillon suffisant pour avoir une approche statistique.</a:t>
            </a:r>
          </a:p>
        </p:txBody>
      </p:sp>
    </p:spTree>
    <p:extLst>
      <p:ext uri="{BB962C8B-B14F-4D97-AF65-F5344CB8AC3E}">
        <p14:creationId xmlns:p14="http://schemas.microsoft.com/office/powerpoint/2010/main" val="2515921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e de titre">
    <p:bg>
      <p:bgPr>
        <a:gradFill flip="none" rotWithShape="1">
          <a:gsLst>
            <a:gs pos="0">
              <a:srgbClr val="886EFF">
                <a:alpha val="55000"/>
              </a:srgbClr>
            </a:gs>
            <a:gs pos="44000">
              <a:srgbClr val="886EFF">
                <a:alpha val="80000"/>
              </a:srgbClr>
            </a:gs>
            <a:gs pos="64000">
              <a:srgbClr val="886EFF">
                <a:alpha val="49785"/>
              </a:srgbClr>
            </a:gs>
            <a:gs pos="87000">
              <a:srgbClr val="FFFFFF">
                <a:alpha val="0"/>
              </a:srgbClr>
            </a:gs>
          </a:gsLst>
          <a:lin ang="5400000" scaled="0"/>
        </a:gradFill>
        <a:effectLst/>
      </p:bgPr>
    </p:bg>
    <p:spTree>
      <p:nvGrpSpPr>
        <p:cNvPr id="1" name=""/>
        <p:cNvGrpSpPr/>
        <p:nvPr/>
      </p:nvGrpSpPr>
      <p:grpSpPr>
        <a:xfrm>
          <a:off x="0" y="0"/>
          <a:ext cx="0" cy="0"/>
          <a:chOff x="0" y="0"/>
          <a:chExt cx="0" cy="0"/>
        </a:xfrm>
      </p:grpSpPr>
      <p:sp>
        <p:nvSpPr>
          <p:cNvPr id="19" name="Texte du titre"/>
          <p:cNvSpPr txBox="1">
            <a:spLocks noGrp="1"/>
          </p:cNvSpPr>
          <p:nvPr>
            <p:ph type="title"/>
          </p:nvPr>
        </p:nvSpPr>
        <p:spPr>
          <a:xfrm>
            <a:off x="1524000" y="1122362"/>
            <a:ext cx="9144000" cy="2387601"/>
          </a:xfrm>
          <a:prstGeom prst="rect">
            <a:avLst/>
          </a:prstGeom>
        </p:spPr>
        <p:txBody>
          <a:bodyPr anchor="b"/>
          <a:lstStyle>
            <a:lvl1pPr algn="ctr">
              <a:defRPr sz="6000"/>
            </a:lvl1pPr>
          </a:lstStyle>
          <a:p>
            <a:pPr>
              <a:defRPr>
                <a:ln>
                  <a:noFill/>
                </a:ln>
              </a:defRPr>
            </a:pPr>
            <a:r>
              <a:t>Texte du titre</a:t>
            </a:r>
          </a:p>
        </p:txBody>
      </p:sp>
      <p:sp>
        <p:nvSpPr>
          <p:cNvPr id="20" name="Texte niveau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Texte niveau 1</a:t>
            </a:r>
          </a:p>
          <a:p>
            <a:pPr lvl="1"/>
            <a:r>
              <a:t>Texte niveau 2</a:t>
            </a:r>
          </a:p>
          <a:p>
            <a:pPr lvl="2"/>
            <a:r>
              <a:t>Texte niveau 3</a:t>
            </a:r>
          </a:p>
          <a:p>
            <a:pPr lvl="3"/>
            <a:r>
              <a:t>Texte niveau 4</a:t>
            </a:r>
          </a:p>
          <a:p>
            <a:pPr lvl="4"/>
            <a:r>
              <a:t>Texte niveau 5</a:t>
            </a:r>
          </a:p>
        </p:txBody>
      </p:sp>
      <p:sp>
        <p:nvSpPr>
          <p:cNvPr id="21" name="Numéro de diapositive"/>
          <p:cNvSpPr txBox="1">
            <a:spLocks noGrp="1"/>
          </p:cNvSpPr>
          <p:nvPr>
            <p:ph type="sldNum" sz="quarter" idx="2"/>
          </p:nvPr>
        </p:nvSpPr>
        <p:spPr>
          <a:xfrm>
            <a:off x="11095176" y="6414760"/>
            <a:ext cx="258624" cy="248305"/>
          </a:xfrm>
          <a:prstGeom prst="rect">
            <a:avLst/>
          </a:prstGeom>
        </p:spPr>
        <p:txBody>
          <a:bodyPr/>
          <a:lstStyle>
            <a:lvl1pPr>
              <a:defRPr>
                <a:solidFill>
                  <a:srgbClr val="888888"/>
                </a:solidFill>
              </a:defRPr>
            </a:lvl1pPr>
          </a:lstStyle>
          <a:p>
            <a:pPr>
              <a:defRPr>
                <a:effectLst/>
              </a:defRPr>
            </a:pPr>
            <a:fld id="{86CB4B4D-7CA3-9044-876B-883B54F8677D}" type="slidenum">
              <a:t>‹N°›</a:t>
            </a:fld>
            <a:endParaRPr/>
          </a:p>
        </p:txBody>
      </p:sp>
      <p:grpSp>
        <p:nvGrpSpPr>
          <p:cNvPr id="25" name="Groupe 6"/>
          <p:cNvGrpSpPr/>
          <p:nvPr/>
        </p:nvGrpSpPr>
        <p:grpSpPr>
          <a:xfrm>
            <a:off x="161681" y="5676931"/>
            <a:ext cx="5934319" cy="1429499"/>
            <a:chOff x="0" y="0"/>
            <a:chExt cx="5934318" cy="1429498"/>
          </a:xfrm>
        </p:grpSpPr>
        <p:pic>
          <p:nvPicPr>
            <p:cNvPr id="22" name="Image 7" descr="Image 7"/>
            <p:cNvPicPr>
              <a:picLocks noChangeAspect="1"/>
            </p:cNvPicPr>
            <p:nvPr/>
          </p:nvPicPr>
          <p:blipFill>
            <a:blip r:embed="rId2"/>
            <a:stretch>
              <a:fillRect/>
            </a:stretch>
          </p:blipFill>
          <p:spPr>
            <a:xfrm>
              <a:off x="-1" y="541828"/>
              <a:ext cx="2689348" cy="348527"/>
            </a:xfrm>
            <a:prstGeom prst="rect">
              <a:avLst/>
            </a:prstGeom>
            <a:ln w="12700" cap="flat">
              <a:noFill/>
              <a:miter lim="400000"/>
            </a:ln>
            <a:effectLst/>
          </p:spPr>
        </p:pic>
        <p:pic>
          <p:nvPicPr>
            <p:cNvPr id="23" name="Graphique 8" descr="Graphique 8"/>
            <p:cNvPicPr>
              <a:picLocks noChangeAspect="1"/>
            </p:cNvPicPr>
            <p:nvPr/>
          </p:nvPicPr>
          <p:blipFill>
            <a:blip r:embed="rId3"/>
            <a:stretch>
              <a:fillRect/>
            </a:stretch>
          </p:blipFill>
          <p:spPr>
            <a:xfrm>
              <a:off x="2921747" y="356622"/>
              <a:ext cx="769939" cy="769940"/>
            </a:xfrm>
            <a:prstGeom prst="rect">
              <a:avLst/>
            </a:prstGeom>
            <a:ln w="12700" cap="flat">
              <a:noFill/>
              <a:miter lim="400000"/>
            </a:ln>
            <a:effectLst/>
          </p:spPr>
        </p:pic>
        <p:pic>
          <p:nvPicPr>
            <p:cNvPr id="24" name="Picture 2" descr="Picture 2"/>
            <p:cNvPicPr>
              <a:picLocks noChangeAspect="1"/>
            </p:cNvPicPr>
            <p:nvPr/>
          </p:nvPicPr>
          <p:blipFill>
            <a:blip r:embed="rId4"/>
            <a:stretch>
              <a:fillRect/>
            </a:stretch>
          </p:blipFill>
          <p:spPr>
            <a:xfrm>
              <a:off x="3924086" y="0"/>
              <a:ext cx="2010233" cy="1429499"/>
            </a:xfrm>
            <a:prstGeom prst="rect">
              <a:avLst/>
            </a:prstGeom>
            <a:ln w="12700" cap="flat">
              <a:noFill/>
              <a:miter lim="400000"/>
            </a:ln>
            <a:effectLst/>
          </p:spPr>
        </p:pic>
      </p:grpSp>
      <p:sp>
        <p:nvSpPr>
          <p:cNvPr id="26" name="ZoneTexte 10"/>
          <p:cNvSpPr txBox="1"/>
          <p:nvPr/>
        </p:nvSpPr>
        <p:spPr>
          <a:xfrm>
            <a:off x="8384352" y="6356350"/>
            <a:ext cx="3761929"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sz="2400"/>
            </a:lvl1pPr>
          </a:lstStyle>
          <a:p>
            <a:r>
              <a:rPr lang="fr-FR" dirty="0"/>
              <a:t>PRE X – </a:t>
            </a:r>
            <a:r>
              <a:rPr dirty="0"/>
              <a:t>2025</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33" name="Texte du titre"/>
          <p:cNvSpPr txBox="1">
            <a:spLocks noGrp="1"/>
          </p:cNvSpPr>
          <p:nvPr>
            <p:ph type="title"/>
          </p:nvPr>
        </p:nvSpPr>
        <p:spPr>
          <a:prstGeom prst="rect">
            <a:avLst/>
          </a:prstGeom>
        </p:spPr>
        <p:txBody>
          <a:bodyPr/>
          <a:lstStyle>
            <a:lvl1pPr algn="ctr">
              <a:defRPr/>
            </a:lvl1pPr>
          </a:lstStyle>
          <a:p>
            <a:r>
              <a:rPr dirty="0"/>
              <a:t>Texte du </a:t>
            </a:r>
            <a:r>
              <a:rPr dirty="0" err="1"/>
              <a:t>titre</a:t>
            </a:r>
            <a:endParaRPr dirty="0"/>
          </a:p>
        </p:txBody>
      </p:sp>
      <p:sp>
        <p:nvSpPr>
          <p:cNvPr id="34"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3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re de section">
    <p:spTree>
      <p:nvGrpSpPr>
        <p:cNvPr id="1" name=""/>
        <p:cNvGrpSpPr/>
        <p:nvPr/>
      </p:nvGrpSpPr>
      <p:grpSpPr>
        <a:xfrm>
          <a:off x="0" y="0"/>
          <a:ext cx="0" cy="0"/>
          <a:chOff x="0" y="0"/>
          <a:chExt cx="0" cy="0"/>
        </a:xfrm>
      </p:grpSpPr>
      <p:sp>
        <p:nvSpPr>
          <p:cNvPr id="42" name="Texte du titre"/>
          <p:cNvSpPr txBox="1">
            <a:spLocks noGrp="1"/>
          </p:cNvSpPr>
          <p:nvPr>
            <p:ph type="title"/>
          </p:nvPr>
        </p:nvSpPr>
        <p:spPr>
          <a:xfrm>
            <a:off x="831850" y="1709738"/>
            <a:ext cx="10515600" cy="2852737"/>
          </a:xfrm>
          <a:prstGeom prst="rect">
            <a:avLst/>
          </a:prstGeom>
        </p:spPr>
        <p:txBody>
          <a:bodyPr anchor="b"/>
          <a:lstStyle>
            <a:lvl1pPr>
              <a:defRPr sz="6000"/>
            </a:lvl1pPr>
          </a:lstStyle>
          <a:p>
            <a:pPr>
              <a:defRPr>
                <a:ln>
                  <a:noFill/>
                </a:ln>
              </a:defRPr>
            </a:pPr>
            <a:r>
              <a:t>Texte du titre</a:t>
            </a:r>
          </a:p>
        </p:txBody>
      </p:sp>
      <p:sp>
        <p:nvSpPr>
          <p:cNvPr id="43" name="Texte niveau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44" name="Numéro de diapositive"/>
          <p:cNvSpPr txBox="1">
            <a:spLocks noGrp="1"/>
          </p:cNvSpPr>
          <p:nvPr>
            <p:ph type="sldNum" sz="quarter" idx="2"/>
          </p:nvPr>
        </p:nvSpPr>
        <p:spPr>
          <a:xfrm>
            <a:off x="11095176" y="6414760"/>
            <a:ext cx="258624" cy="248305"/>
          </a:xfrm>
          <a:prstGeom prst="rect">
            <a:avLst/>
          </a:prstGeom>
        </p:spPr>
        <p:txBody>
          <a:bodyPr/>
          <a:lstStyle>
            <a:lvl1pPr>
              <a:defRPr>
                <a:solidFill>
                  <a:srgbClr val="888888"/>
                </a:solidFill>
              </a:defRPr>
            </a:lvl1pPr>
          </a:lstStyle>
          <a:p>
            <a:pPr>
              <a:defRPr>
                <a:effectLst/>
              </a:defRPr>
            </a:pPr>
            <a:fld id="{86CB4B4D-7CA3-9044-876B-883B54F8677D}" type="slidenum">
              <a:t>‹N°›</a:t>
            </a:fld>
            <a:endParaRPr/>
          </a:p>
        </p:txBody>
      </p:sp>
      <p:grpSp>
        <p:nvGrpSpPr>
          <p:cNvPr id="48" name="Groupe 6"/>
          <p:cNvGrpSpPr/>
          <p:nvPr/>
        </p:nvGrpSpPr>
        <p:grpSpPr>
          <a:xfrm>
            <a:off x="161682" y="6047799"/>
            <a:ext cx="4394725" cy="1058632"/>
            <a:chOff x="0" y="0"/>
            <a:chExt cx="4394723" cy="1058631"/>
          </a:xfrm>
        </p:grpSpPr>
        <p:pic>
          <p:nvPicPr>
            <p:cNvPr id="45" name="Image 7" descr="Image 7"/>
            <p:cNvPicPr>
              <a:picLocks noChangeAspect="1"/>
            </p:cNvPicPr>
            <p:nvPr/>
          </p:nvPicPr>
          <p:blipFill>
            <a:blip r:embed="rId2"/>
            <a:stretch>
              <a:fillRect/>
            </a:stretch>
          </p:blipFill>
          <p:spPr>
            <a:xfrm>
              <a:off x="0" y="401256"/>
              <a:ext cx="1991625" cy="258107"/>
            </a:xfrm>
            <a:prstGeom prst="rect">
              <a:avLst/>
            </a:prstGeom>
            <a:ln w="12700" cap="flat">
              <a:noFill/>
              <a:miter lim="400000"/>
            </a:ln>
            <a:effectLst/>
          </p:spPr>
        </p:pic>
        <p:pic>
          <p:nvPicPr>
            <p:cNvPr id="46" name="Graphique 8" descr="Graphique 8"/>
            <p:cNvPicPr>
              <a:picLocks noChangeAspect="1"/>
            </p:cNvPicPr>
            <p:nvPr/>
          </p:nvPicPr>
          <p:blipFill>
            <a:blip r:embed="rId3"/>
            <a:stretch>
              <a:fillRect/>
            </a:stretch>
          </p:blipFill>
          <p:spPr>
            <a:xfrm>
              <a:off x="2163732" y="264101"/>
              <a:ext cx="570187" cy="570187"/>
            </a:xfrm>
            <a:prstGeom prst="rect">
              <a:avLst/>
            </a:prstGeom>
            <a:ln w="12700" cap="flat">
              <a:noFill/>
              <a:miter lim="400000"/>
            </a:ln>
            <a:effectLst/>
          </p:spPr>
        </p:pic>
        <p:pic>
          <p:nvPicPr>
            <p:cNvPr id="47" name="Picture 2" descr="Picture 2"/>
            <p:cNvPicPr>
              <a:picLocks noChangeAspect="1"/>
            </p:cNvPicPr>
            <p:nvPr/>
          </p:nvPicPr>
          <p:blipFill>
            <a:blip r:embed="rId4"/>
            <a:stretch>
              <a:fillRect/>
            </a:stretch>
          </p:blipFill>
          <p:spPr>
            <a:xfrm>
              <a:off x="2906024" y="0"/>
              <a:ext cx="1488700" cy="1058632"/>
            </a:xfrm>
            <a:prstGeom prst="rect">
              <a:avLst/>
            </a:prstGeom>
            <a:ln w="12700" cap="flat">
              <a:noFill/>
              <a:miter lim="400000"/>
            </a:ln>
            <a:effectLst/>
          </p:spPr>
        </p:pic>
      </p:grpSp>
      <p:sp>
        <p:nvSpPr>
          <p:cNvPr id="49" name="ZoneTexte 10"/>
          <p:cNvSpPr txBox="1"/>
          <p:nvPr/>
        </p:nvSpPr>
        <p:spPr>
          <a:xfrm>
            <a:off x="9221250" y="6449055"/>
            <a:ext cx="2925030"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lstStyle>
          <a:p>
            <a:r>
              <a:rPr lang="fr-FR" dirty="0"/>
              <a:t>PRE X 2025</a:t>
            </a:r>
          </a:p>
        </p:txBody>
      </p:sp>
      <p:sp>
        <p:nvSpPr>
          <p:cNvPr id="50" name="ZoneTexte 11"/>
          <p:cNvSpPr txBox="1"/>
          <p:nvPr/>
        </p:nvSpPr>
        <p:spPr>
          <a:xfrm>
            <a:off x="5153529" y="6449055"/>
            <a:ext cx="4926386"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stStyle>
          <a:p>
            <a:r>
              <a:t>Quentin Duchêne</a:t>
            </a:r>
          </a:p>
        </p:txBody>
      </p:sp>
      <p:sp>
        <p:nvSpPr>
          <p:cNvPr id="51" name="Rectangle 12"/>
          <p:cNvSpPr/>
          <p:nvPr/>
        </p:nvSpPr>
        <p:spPr>
          <a:xfrm>
            <a:off x="-114299" y="-1"/>
            <a:ext cx="12306301" cy="4428854"/>
          </a:xfrm>
          <a:prstGeom prst="rect">
            <a:avLst/>
          </a:prstGeom>
          <a:gradFill>
            <a:gsLst>
              <a:gs pos="0">
                <a:srgbClr val="886EFF"/>
              </a:gs>
              <a:gs pos="78000">
                <a:srgbClr val="886EFF">
                  <a:alpha val="49785"/>
                </a:srgbClr>
              </a:gs>
              <a:gs pos="100000">
                <a:srgbClr val="FFFFFF">
                  <a:alpha val="0"/>
                </a:srgbClr>
              </a:gs>
            </a:gsLst>
            <a:lin ang="5400000"/>
          </a:gra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ux contenus">
    <p:spTree>
      <p:nvGrpSpPr>
        <p:cNvPr id="1" name=""/>
        <p:cNvGrpSpPr/>
        <p:nvPr/>
      </p:nvGrpSpPr>
      <p:grpSpPr>
        <a:xfrm>
          <a:off x="0" y="0"/>
          <a:ext cx="0" cy="0"/>
          <a:chOff x="0" y="0"/>
          <a:chExt cx="0" cy="0"/>
        </a:xfrm>
      </p:grpSpPr>
      <p:sp>
        <p:nvSpPr>
          <p:cNvPr id="58" name="Texte du titre"/>
          <p:cNvSpPr txBox="1">
            <a:spLocks noGrp="1"/>
          </p:cNvSpPr>
          <p:nvPr>
            <p:ph type="title"/>
          </p:nvPr>
        </p:nvSpPr>
        <p:spPr>
          <a:xfrm>
            <a:off x="838200" y="365125"/>
            <a:ext cx="10515600" cy="1325563"/>
          </a:xfrm>
          <a:prstGeom prst="rect">
            <a:avLst/>
          </a:prstGeom>
        </p:spPr>
        <p:txBody>
          <a:bodyPr/>
          <a:lstStyle>
            <a:lvl1pPr>
              <a:defRPr/>
            </a:lvl1pPr>
          </a:lstStyle>
          <a:p>
            <a:pPr>
              <a:defRPr>
                <a:ln>
                  <a:noFill/>
                </a:ln>
              </a:defRPr>
            </a:pPr>
            <a:r>
              <a:t>Texte du titre</a:t>
            </a:r>
          </a:p>
        </p:txBody>
      </p:sp>
      <p:sp>
        <p:nvSpPr>
          <p:cNvPr id="59" name="Texte niveau 1…"/>
          <p:cNvSpPr txBox="1">
            <a:spLocks noGrp="1"/>
          </p:cNvSpPr>
          <p:nvPr>
            <p:ph type="body" sz="half" idx="1"/>
          </p:nvPr>
        </p:nvSpPr>
        <p:spPr>
          <a:xfrm>
            <a:off x="838200" y="1825625"/>
            <a:ext cx="5181600" cy="4351338"/>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60" name="Numéro de diapositive"/>
          <p:cNvSpPr txBox="1">
            <a:spLocks noGrp="1"/>
          </p:cNvSpPr>
          <p:nvPr>
            <p:ph type="sldNum" sz="quarter" idx="2"/>
          </p:nvPr>
        </p:nvSpPr>
        <p:spPr>
          <a:xfrm>
            <a:off x="11095176" y="6414760"/>
            <a:ext cx="258624" cy="248305"/>
          </a:xfrm>
          <a:prstGeom prst="rect">
            <a:avLst/>
          </a:prstGeom>
        </p:spPr>
        <p:txBody>
          <a:bodyPr/>
          <a:lstStyle>
            <a:lvl1pPr>
              <a:defRPr>
                <a:solidFill>
                  <a:srgbClr val="888888"/>
                </a:solidFill>
              </a:defRPr>
            </a:lvl1pPr>
          </a:lstStyle>
          <a:p>
            <a:pPr>
              <a:defRPr>
                <a:effectLst/>
              </a:defRPr>
            </a:pPr>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aison">
    <p:spTree>
      <p:nvGrpSpPr>
        <p:cNvPr id="1" name=""/>
        <p:cNvGrpSpPr/>
        <p:nvPr/>
      </p:nvGrpSpPr>
      <p:grpSpPr>
        <a:xfrm>
          <a:off x="0" y="0"/>
          <a:ext cx="0" cy="0"/>
          <a:chOff x="0" y="0"/>
          <a:chExt cx="0" cy="0"/>
        </a:xfrm>
      </p:grpSpPr>
      <p:sp>
        <p:nvSpPr>
          <p:cNvPr id="67" name="Texte du titre"/>
          <p:cNvSpPr txBox="1">
            <a:spLocks noGrp="1"/>
          </p:cNvSpPr>
          <p:nvPr>
            <p:ph type="title"/>
          </p:nvPr>
        </p:nvSpPr>
        <p:spPr>
          <a:xfrm>
            <a:off x="839787" y="365125"/>
            <a:ext cx="10515601" cy="1325563"/>
          </a:xfrm>
          <a:prstGeom prst="rect">
            <a:avLst/>
          </a:prstGeom>
        </p:spPr>
        <p:txBody>
          <a:bodyPr/>
          <a:lstStyle>
            <a:lvl1pPr>
              <a:defRPr/>
            </a:lvl1pPr>
          </a:lstStyle>
          <a:p>
            <a:pPr>
              <a:defRPr>
                <a:ln>
                  <a:noFill/>
                </a:ln>
              </a:defRPr>
            </a:pPr>
            <a:r>
              <a:t>Texte du titre</a:t>
            </a:r>
          </a:p>
        </p:txBody>
      </p:sp>
      <p:sp>
        <p:nvSpPr>
          <p:cNvPr id="68" name="Texte niveau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Texte niveau 1</a:t>
            </a:r>
          </a:p>
          <a:p>
            <a:pPr lvl="1"/>
            <a:r>
              <a:t>Texte niveau 2</a:t>
            </a:r>
          </a:p>
          <a:p>
            <a:pPr lvl="2"/>
            <a:r>
              <a:t>Texte niveau 3</a:t>
            </a:r>
          </a:p>
          <a:p>
            <a:pPr lvl="3"/>
            <a:r>
              <a:t>Texte niveau 4</a:t>
            </a:r>
          </a:p>
          <a:p>
            <a:pPr lvl="4"/>
            <a:r>
              <a:t>Texte niveau 5</a:t>
            </a:r>
          </a:p>
        </p:txBody>
      </p:sp>
      <p:sp>
        <p:nvSpPr>
          <p:cNvPr id="69" name="Espace réservé du texte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70" name="Numéro de diapositive"/>
          <p:cNvSpPr txBox="1">
            <a:spLocks noGrp="1"/>
          </p:cNvSpPr>
          <p:nvPr>
            <p:ph type="sldNum" sz="quarter" idx="2"/>
          </p:nvPr>
        </p:nvSpPr>
        <p:spPr>
          <a:xfrm>
            <a:off x="11095176" y="6414760"/>
            <a:ext cx="258624" cy="248305"/>
          </a:xfrm>
          <a:prstGeom prst="rect">
            <a:avLst/>
          </a:prstGeom>
        </p:spPr>
        <p:txBody>
          <a:bodyPr/>
          <a:lstStyle>
            <a:lvl1pPr>
              <a:defRPr>
                <a:solidFill>
                  <a:srgbClr val="888888"/>
                </a:solidFill>
              </a:defRPr>
            </a:lvl1pPr>
          </a:lstStyle>
          <a:p>
            <a:pPr>
              <a:defRPr>
                <a:effectLst/>
              </a:defRPr>
            </a:pPr>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re seul">
    <p:spTree>
      <p:nvGrpSpPr>
        <p:cNvPr id="1" name=""/>
        <p:cNvGrpSpPr/>
        <p:nvPr/>
      </p:nvGrpSpPr>
      <p:grpSpPr>
        <a:xfrm>
          <a:off x="0" y="0"/>
          <a:ext cx="0" cy="0"/>
          <a:chOff x="0" y="0"/>
          <a:chExt cx="0" cy="0"/>
        </a:xfrm>
      </p:grpSpPr>
      <p:sp>
        <p:nvSpPr>
          <p:cNvPr id="77" name="Texte du titre"/>
          <p:cNvSpPr txBox="1">
            <a:spLocks noGrp="1"/>
          </p:cNvSpPr>
          <p:nvPr>
            <p:ph type="title"/>
          </p:nvPr>
        </p:nvSpPr>
        <p:spPr>
          <a:xfrm>
            <a:off x="838200" y="365125"/>
            <a:ext cx="10515600" cy="1325563"/>
          </a:xfrm>
          <a:prstGeom prst="rect">
            <a:avLst/>
          </a:prstGeom>
        </p:spPr>
        <p:txBody>
          <a:bodyPr/>
          <a:lstStyle>
            <a:lvl1pPr>
              <a:defRPr/>
            </a:lvl1pPr>
          </a:lstStyle>
          <a:p>
            <a:pPr>
              <a:defRPr>
                <a:ln>
                  <a:noFill/>
                </a:ln>
              </a:defRPr>
            </a:pPr>
            <a:r>
              <a:t>Texte du titre</a:t>
            </a:r>
          </a:p>
        </p:txBody>
      </p:sp>
      <p:sp>
        <p:nvSpPr>
          <p:cNvPr id="78" name="Numéro de diapositive"/>
          <p:cNvSpPr txBox="1">
            <a:spLocks noGrp="1"/>
          </p:cNvSpPr>
          <p:nvPr>
            <p:ph type="sldNum" sz="quarter" idx="2"/>
          </p:nvPr>
        </p:nvSpPr>
        <p:spPr>
          <a:xfrm>
            <a:off x="11095176" y="6414760"/>
            <a:ext cx="258624" cy="248305"/>
          </a:xfrm>
          <a:prstGeom prst="rect">
            <a:avLst/>
          </a:prstGeom>
        </p:spPr>
        <p:txBody>
          <a:bodyPr/>
          <a:lstStyle>
            <a:lvl1pPr>
              <a:defRPr>
                <a:solidFill>
                  <a:srgbClr val="888888"/>
                </a:solidFill>
              </a:defRPr>
            </a:lvl1pPr>
          </a:lstStyle>
          <a:p>
            <a:pPr>
              <a:defRPr>
                <a:effectLst/>
              </a:defRPr>
            </a:pPr>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Vide">
    <p:spTree>
      <p:nvGrpSpPr>
        <p:cNvPr id="1" name=""/>
        <p:cNvGrpSpPr/>
        <p:nvPr/>
      </p:nvGrpSpPr>
      <p:grpSpPr>
        <a:xfrm>
          <a:off x="0" y="0"/>
          <a:ext cx="0" cy="0"/>
          <a:chOff x="0" y="0"/>
          <a:chExt cx="0" cy="0"/>
        </a:xfrm>
      </p:grpSpPr>
      <p:sp>
        <p:nvSpPr>
          <p:cNvPr id="85" name="Numéro de diapositive"/>
          <p:cNvSpPr txBox="1">
            <a:spLocks noGrp="1"/>
          </p:cNvSpPr>
          <p:nvPr>
            <p:ph type="sldNum" sz="quarter" idx="2"/>
          </p:nvPr>
        </p:nvSpPr>
        <p:spPr>
          <a:xfrm>
            <a:off x="11095176" y="6414760"/>
            <a:ext cx="258624" cy="248305"/>
          </a:xfrm>
          <a:prstGeom prst="rect">
            <a:avLst/>
          </a:prstGeom>
        </p:spPr>
        <p:txBody>
          <a:bodyPr/>
          <a:lstStyle>
            <a:lvl1pPr>
              <a:defRPr>
                <a:solidFill>
                  <a:srgbClr val="888888"/>
                </a:solidFill>
              </a:defRPr>
            </a:lvl1pPr>
          </a:lstStyle>
          <a:p>
            <a:pPr>
              <a:defRPr>
                <a:effectLst/>
              </a:defRPr>
            </a:pPr>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u avec légende">
    <p:spTree>
      <p:nvGrpSpPr>
        <p:cNvPr id="1" name=""/>
        <p:cNvGrpSpPr/>
        <p:nvPr/>
      </p:nvGrpSpPr>
      <p:grpSpPr>
        <a:xfrm>
          <a:off x="0" y="0"/>
          <a:ext cx="0" cy="0"/>
          <a:chOff x="0" y="0"/>
          <a:chExt cx="0" cy="0"/>
        </a:xfrm>
      </p:grpSpPr>
      <p:sp>
        <p:nvSpPr>
          <p:cNvPr id="92" name="Texte du titre"/>
          <p:cNvSpPr txBox="1">
            <a:spLocks noGrp="1"/>
          </p:cNvSpPr>
          <p:nvPr>
            <p:ph type="title"/>
          </p:nvPr>
        </p:nvSpPr>
        <p:spPr>
          <a:xfrm>
            <a:off x="839787" y="457200"/>
            <a:ext cx="3932239" cy="1600200"/>
          </a:xfrm>
          <a:prstGeom prst="rect">
            <a:avLst/>
          </a:prstGeom>
        </p:spPr>
        <p:txBody>
          <a:bodyPr anchor="b"/>
          <a:lstStyle>
            <a:lvl1pPr>
              <a:defRPr sz="3200"/>
            </a:lvl1pPr>
          </a:lstStyle>
          <a:p>
            <a:pPr>
              <a:defRPr>
                <a:ln>
                  <a:noFill/>
                </a:ln>
              </a:defRPr>
            </a:pPr>
            <a:r>
              <a:t>Texte du titre</a:t>
            </a:r>
          </a:p>
        </p:txBody>
      </p:sp>
      <p:sp>
        <p:nvSpPr>
          <p:cNvPr id="93" name="Texte niveau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Texte niveau 1</a:t>
            </a:r>
          </a:p>
          <a:p>
            <a:pPr lvl="1"/>
            <a:r>
              <a:t>Texte niveau 2</a:t>
            </a:r>
          </a:p>
          <a:p>
            <a:pPr lvl="2"/>
            <a:r>
              <a:t>Texte niveau 3</a:t>
            </a:r>
          </a:p>
          <a:p>
            <a:pPr lvl="3"/>
            <a:r>
              <a:t>Texte niveau 4</a:t>
            </a:r>
          </a:p>
          <a:p>
            <a:pPr lvl="4"/>
            <a:r>
              <a:t>Texte niveau 5</a:t>
            </a:r>
          </a:p>
        </p:txBody>
      </p:sp>
      <p:sp>
        <p:nvSpPr>
          <p:cNvPr id="94" name="Espace réservé du texte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95" name="Numéro de diapositive"/>
          <p:cNvSpPr txBox="1">
            <a:spLocks noGrp="1"/>
          </p:cNvSpPr>
          <p:nvPr>
            <p:ph type="sldNum" sz="quarter" idx="2"/>
          </p:nvPr>
        </p:nvSpPr>
        <p:spPr>
          <a:xfrm>
            <a:off x="11095176" y="6414760"/>
            <a:ext cx="258624" cy="248305"/>
          </a:xfrm>
          <a:prstGeom prst="rect">
            <a:avLst/>
          </a:prstGeom>
        </p:spPr>
        <p:txBody>
          <a:bodyPr/>
          <a:lstStyle>
            <a:lvl1pPr>
              <a:defRPr>
                <a:solidFill>
                  <a:srgbClr val="888888"/>
                </a:solidFill>
              </a:defRPr>
            </a:lvl1pPr>
          </a:lstStyle>
          <a:p>
            <a:pPr>
              <a:defRPr>
                <a:effectLst/>
              </a:defRPr>
            </a:pPr>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Image avec légende">
    <p:spTree>
      <p:nvGrpSpPr>
        <p:cNvPr id="1" name=""/>
        <p:cNvGrpSpPr/>
        <p:nvPr/>
      </p:nvGrpSpPr>
      <p:grpSpPr>
        <a:xfrm>
          <a:off x="0" y="0"/>
          <a:ext cx="0" cy="0"/>
          <a:chOff x="0" y="0"/>
          <a:chExt cx="0" cy="0"/>
        </a:xfrm>
      </p:grpSpPr>
      <p:sp>
        <p:nvSpPr>
          <p:cNvPr id="102" name="Texte du titre"/>
          <p:cNvSpPr txBox="1">
            <a:spLocks noGrp="1"/>
          </p:cNvSpPr>
          <p:nvPr>
            <p:ph type="title"/>
          </p:nvPr>
        </p:nvSpPr>
        <p:spPr>
          <a:xfrm>
            <a:off x="839787" y="457200"/>
            <a:ext cx="3932239" cy="1600200"/>
          </a:xfrm>
          <a:prstGeom prst="rect">
            <a:avLst/>
          </a:prstGeom>
        </p:spPr>
        <p:txBody>
          <a:bodyPr anchor="b"/>
          <a:lstStyle>
            <a:lvl1pPr>
              <a:defRPr sz="3200"/>
            </a:lvl1pPr>
          </a:lstStyle>
          <a:p>
            <a:pPr>
              <a:defRPr>
                <a:ln>
                  <a:noFill/>
                </a:ln>
              </a:defRPr>
            </a:pPr>
            <a:r>
              <a:t>Texte du titre</a:t>
            </a:r>
          </a:p>
        </p:txBody>
      </p:sp>
      <p:sp>
        <p:nvSpPr>
          <p:cNvPr id="103" name="Espace réservé pour une image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04" name="Texte niveau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Texte niveau 1</a:t>
            </a:r>
          </a:p>
          <a:p>
            <a:pPr lvl="1"/>
            <a:r>
              <a:t>Texte niveau 2</a:t>
            </a:r>
          </a:p>
          <a:p>
            <a:pPr lvl="2"/>
            <a:r>
              <a:t>Texte niveau 3</a:t>
            </a:r>
          </a:p>
          <a:p>
            <a:pPr lvl="3"/>
            <a:r>
              <a:t>Texte niveau 4</a:t>
            </a:r>
          </a:p>
          <a:p>
            <a:pPr lvl="4"/>
            <a:r>
              <a:t>Texte niveau 5</a:t>
            </a:r>
          </a:p>
        </p:txBody>
      </p:sp>
      <p:sp>
        <p:nvSpPr>
          <p:cNvPr id="105" name="Numéro de diapositive"/>
          <p:cNvSpPr txBox="1">
            <a:spLocks noGrp="1"/>
          </p:cNvSpPr>
          <p:nvPr>
            <p:ph type="sldNum" sz="quarter" idx="2"/>
          </p:nvPr>
        </p:nvSpPr>
        <p:spPr>
          <a:xfrm>
            <a:off x="11095176" y="6414760"/>
            <a:ext cx="258624" cy="248305"/>
          </a:xfrm>
          <a:prstGeom prst="rect">
            <a:avLst/>
          </a:prstGeom>
        </p:spPr>
        <p:txBody>
          <a:bodyPr/>
          <a:lstStyle>
            <a:lvl1pPr>
              <a:defRPr>
                <a:solidFill>
                  <a:srgbClr val="888888"/>
                </a:solidFill>
              </a:defRPr>
            </a:lvl1pPr>
          </a:lstStyle>
          <a:p>
            <a:pPr>
              <a:defRPr>
                <a:effectLst/>
              </a:defRPr>
            </a:pPr>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3"/>
          <p:cNvSpPr/>
          <p:nvPr/>
        </p:nvSpPr>
        <p:spPr>
          <a:xfrm>
            <a:off x="-114301" y="-1"/>
            <a:ext cx="12420601" cy="1566593"/>
          </a:xfrm>
          <a:prstGeom prst="rect">
            <a:avLst/>
          </a:prstGeom>
          <a:gradFill>
            <a:gsLst>
              <a:gs pos="0">
                <a:srgbClr val="886EFF"/>
              </a:gs>
              <a:gs pos="78000">
                <a:srgbClr val="886EFF">
                  <a:alpha val="49785"/>
                </a:srgbClr>
              </a:gs>
              <a:gs pos="100000">
                <a:srgbClr val="FFFFFF">
                  <a:alpha val="0"/>
                </a:srgbClr>
              </a:gs>
            </a:gsLst>
            <a:lin ang="5400000"/>
          </a:gradFill>
          <a:ln w="12700">
            <a:miter lim="400000"/>
          </a:ln>
        </p:spPr>
        <p:txBody>
          <a:bodyPr lIns="45719" rIns="45719" anchor="ctr"/>
          <a:lstStyle/>
          <a:p>
            <a:pPr algn="ctr">
              <a:defRPr>
                <a:solidFill>
                  <a:srgbClr val="FFFFFF"/>
                </a:solidFill>
              </a:defRPr>
            </a:pPr>
            <a:endParaRPr/>
          </a:p>
        </p:txBody>
      </p:sp>
      <p:sp>
        <p:nvSpPr>
          <p:cNvPr id="3" name="Texte du titre"/>
          <p:cNvSpPr txBox="1">
            <a:spLocks noGrp="1"/>
          </p:cNvSpPr>
          <p:nvPr>
            <p:ph type="title"/>
          </p:nvPr>
        </p:nvSpPr>
        <p:spPr>
          <a:xfrm>
            <a:off x="838200" y="47827"/>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Texte du titre</a:t>
            </a:r>
          </a:p>
        </p:txBody>
      </p:sp>
      <p:sp>
        <p:nvSpPr>
          <p:cNvPr id="4" name="Texte niveau 1…"/>
          <p:cNvSpPr txBox="1">
            <a:spLocks noGrp="1"/>
          </p:cNvSpPr>
          <p:nvPr>
            <p:ph type="body" idx="1"/>
          </p:nvPr>
        </p:nvSpPr>
        <p:spPr>
          <a:xfrm>
            <a:off x="838200" y="1646238"/>
            <a:ext cx="10515600" cy="4530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Texte niveau 1</a:t>
            </a:r>
          </a:p>
          <a:p>
            <a:pPr lvl="1"/>
            <a:r>
              <a:t>Texte niveau 2</a:t>
            </a:r>
          </a:p>
          <a:p>
            <a:pPr lvl="2"/>
            <a:r>
              <a:t>Texte niveau 3</a:t>
            </a:r>
          </a:p>
          <a:p>
            <a:pPr lvl="3"/>
            <a:r>
              <a:t>Texte niveau 4</a:t>
            </a:r>
          </a:p>
          <a:p>
            <a:pPr lvl="4"/>
            <a:r>
              <a:t>Texte niveau 5</a:t>
            </a:r>
          </a:p>
        </p:txBody>
      </p:sp>
      <p:sp>
        <p:nvSpPr>
          <p:cNvPr id="5" name="Numéro de diapositive"/>
          <p:cNvSpPr txBox="1">
            <a:spLocks noGrp="1"/>
          </p:cNvSpPr>
          <p:nvPr>
            <p:ph type="sldNum" sz="quarter" idx="2"/>
          </p:nvPr>
        </p:nvSpPr>
        <p:spPr>
          <a:xfrm>
            <a:off x="11933376" y="125382"/>
            <a:ext cx="258624" cy="248305"/>
          </a:xfrm>
          <a:prstGeom prst="rect">
            <a:avLst/>
          </a:prstGeom>
          <a:ln w="12700">
            <a:miter lim="400000"/>
          </a:ln>
        </p:spPr>
        <p:txBody>
          <a:bodyPr wrap="none" lIns="45719" rIns="45719" anchor="ctr">
            <a:spAutoFit/>
          </a:bodyPr>
          <a:lstStyle>
            <a:lvl1pPr algn="r">
              <a:defRPr sz="1200">
                <a:effectLst>
                  <a:outerShdw blurRad="38100" dist="19050" dir="2700000" rotWithShape="0">
                    <a:srgbClr val="000000">
                      <a:alpha val="40000"/>
                    </a:srgbClr>
                  </a:outerShdw>
                </a:effectLst>
              </a:defRPr>
            </a:lvl1pPr>
          </a:lstStyle>
          <a:p>
            <a:fld id="{86CB4B4D-7CA3-9044-876B-883B54F8677D}" type="slidenum">
              <a:t>‹N°›</a:t>
            </a:fld>
            <a:endParaRPr/>
          </a:p>
        </p:txBody>
      </p:sp>
      <p:grpSp>
        <p:nvGrpSpPr>
          <p:cNvPr id="9" name="Groupe 12"/>
          <p:cNvGrpSpPr/>
          <p:nvPr/>
        </p:nvGrpSpPr>
        <p:grpSpPr>
          <a:xfrm>
            <a:off x="161682" y="6047799"/>
            <a:ext cx="4394725" cy="1058632"/>
            <a:chOff x="0" y="0"/>
            <a:chExt cx="4394723" cy="1058631"/>
          </a:xfrm>
        </p:grpSpPr>
        <p:pic>
          <p:nvPicPr>
            <p:cNvPr id="6" name="Image 8" descr="Image 8"/>
            <p:cNvPicPr>
              <a:picLocks noChangeAspect="1"/>
            </p:cNvPicPr>
            <p:nvPr/>
          </p:nvPicPr>
          <p:blipFill>
            <a:blip r:embed="rId11"/>
            <a:stretch>
              <a:fillRect/>
            </a:stretch>
          </p:blipFill>
          <p:spPr>
            <a:xfrm>
              <a:off x="0" y="401256"/>
              <a:ext cx="1991625" cy="258107"/>
            </a:xfrm>
            <a:prstGeom prst="rect">
              <a:avLst/>
            </a:prstGeom>
            <a:ln w="12700" cap="flat">
              <a:noFill/>
              <a:miter lim="400000"/>
            </a:ln>
            <a:effectLst/>
          </p:spPr>
        </p:pic>
        <p:pic>
          <p:nvPicPr>
            <p:cNvPr id="7" name="Graphique 10" descr="Graphique 10"/>
            <p:cNvPicPr>
              <a:picLocks noChangeAspect="1"/>
            </p:cNvPicPr>
            <p:nvPr/>
          </p:nvPicPr>
          <p:blipFill>
            <a:blip r:embed="rId12"/>
            <a:stretch>
              <a:fillRect/>
            </a:stretch>
          </p:blipFill>
          <p:spPr>
            <a:xfrm>
              <a:off x="2163732" y="264101"/>
              <a:ext cx="570187" cy="570187"/>
            </a:xfrm>
            <a:prstGeom prst="rect">
              <a:avLst/>
            </a:prstGeom>
            <a:ln w="12700" cap="flat">
              <a:noFill/>
              <a:miter lim="400000"/>
            </a:ln>
            <a:effectLst/>
          </p:spPr>
        </p:pic>
        <p:pic>
          <p:nvPicPr>
            <p:cNvPr id="8" name="Picture 2" descr="Picture 2"/>
            <p:cNvPicPr>
              <a:picLocks noChangeAspect="1"/>
            </p:cNvPicPr>
            <p:nvPr/>
          </p:nvPicPr>
          <p:blipFill>
            <a:blip r:embed="rId13"/>
            <a:stretch>
              <a:fillRect/>
            </a:stretch>
          </p:blipFill>
          <p:spPr>
            <a:xfrm>
              <a:off x="2906024" y="0"/>
              <a:ext cx="1488700" cy="1058632"/>
            </a:xfrm>
            <a:prstGeom prst="rect">
              <a:avLst/>
            </a:prstGeom>
            <a:ln w="12700" cap="flat">
              <a:noFill/>
              <a:miter lim="400000"/>
            </a:ln>
            <a:effectLst/>
          </p:spPr>
        </p:pic>
      </p:grpSp>
      <p:sp>
        <p:nvSpPr>
          <p:cNvPr id="10" name="Rectangle 15"/>
          <p:cNvSpPr/>
          <p:nvPr/>
        </p:nvSpPr>
        <p:spPr>
          <a:xfrm>
            <a:off x="-161684" y="6629197"/>
            <a:ext cx="12544425" cy="258106"/>
          </a:xfrm>
          <a:prstGeom prst="rect">
            <a:avLst/>
          </a:prstGeom>
          <a:gradFill>
            <a:gsLst>
              <a:gs pos="0">
                <a:srgbClr val="FFFFFF">
                  <a:alpha val="0"/>
                </a:srgbClr>
              </a:gs>
              <a:gs pos="93000">
                <a:srgbClr val="886EFF">
                  <a:alpha val="49785"/>
                </a:srgbClr>
              </a:gs>
              <a:gs pos="100000">
                <a:srgbClr val="886EFF"/>
              </a:gs>
            </a:gsLst>
            <a:lin ang="5400000"/>
          </a:gradFill>
          <a:ln w="12700">
            <a:miter lim="400000"/>
          </a:ln>
        </p:spPr>
        <p:txBody>
          <a:bodyPr lIns="45719" rIns="45719" anchor="ctr"/>
          <a:lstStyle/>
          <a:p>
            <a:pPr algn="ctr">
              <a:defRPr>
                <a:solidFill>
                  <a:srgbClr val="FFFFFF"/>
                </a:solidFill>
              </a:defRPr>
            </a:pPr>
            <a:endParaRPr/>
          </a:p>
        </p:txBody>
      </p:sp>
      <p:sp>
        <p:nvSpPr>
          <p:cNvPr id="11" name="ZoneTexte 16"/>
          <p:cNvSpPr txBox="1"/>
          <p:nvPr/>
        </p:nvSpPr>
        <p:spPr>
          <a:xfrm>
            <a:off x="9158189" y="6449055"/>
            <a:ext cx="298809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lstStyle>
          <a:p>
            <a:r>
              <a:rPr lang="fr-FR" dirty="0"/>
              <a:t>PRE X – 2025</a:t>
            </a:r>
          </a:p>
        </p:txBody>
      </p:sp>
      <p:sp>
        <p:nvSpPr>
          <p:cNvPr id="12" name="ZoneTexte 17"/>
          <p:cNvSpPr txBox="1"/>
          <p:nvPr/>
        </p:nvSpPr>
        <p:spPr>
          <a:xfrm>
            <a:off x="5153529" y="6449055"/>
            <a:ext cx="4926386"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stStyle>
          <a:p>
            <a:r>
              <a:t>Quentin Duchêne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w="6350" cap="flat">
            <a:solidFill>
              <a:srgbClr val="886EFF"/>
            </a:solidFill>
            <a:prstDash val="solid"/>
            <a:round/>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w="6350" cap="flat">
            <a:solidFill>
              <a:srgbClr val="886EFF"/>
            </a:solidFill>
            <a:prstDash val="solid"/>
            <a:round/>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w="6350" cap="flat">
            <a:solidFill>
              <a:srgbClr val="886EFF"/>
            </a:solidFill>
            <a:prstDash val="solid"/>
            <a:round/>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w="6350" cap="flat">
            <a:solidFill>
              <a:srgbClr val="886EFF"/>
            </a:solidFill>
            <a:prstDash val="solid"/>
            <a:round/>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w="6350" cap="flat">
            <a:solidFill>
              <a:srgbClr val="886EFF"/>
            </a:solidFill>
            <a:prstDash val="solid"/>
            <a:round/>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w="6350" cap="flat">
            <a:solidFill>
              <a:srgbClr val="886EFF"/>
            </a:solidFill>
            <a:prstDash val="solid"/>
            <a:round/>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w="6350" cap="flat">
            <a:solidFill>
              <a:srgbClr val="886EFF"/>
            </a:solidFill>
            <a:prstDash val="solid"/>
            <a:round/>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w="6350" cap="flat">
            <a:solidFill>
              <a:srgbClr val="886EFF"/>
            </a:solidFill>
            <a:prstDash val="solid"/>
            <a:round/>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w="6350" cap="flat">
            <a:solidFill>
              <a:srgbClr val="886EFF"/>
            </a:solidFill>
            <a:prstDash val="solid"/>
            <a:round/>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38100" dist="19050" dir="2700000" rotWithShape="0">
              <a:srgbClr val="000000">
                <a:alpha val="40000"/>
              </a:srgbClr>
            </a:outerShdw>
          </a:effectLst>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38100" dist="19050" dir="2700000" rotWithShape="0">
              <a:srgbClr val="000000">
                <a:alpha val="40000"/>
              </a:srgbClr>
            </a:outerShdw>
          </a:effectLst>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38100" dist="19050" dir="2700000" rotWithShape="0">
              <a:srgbClr val="000000">
                <a:alpha val="40000"/>
              </a:srgbClr>
            </a:outerShdw>
          </a:effectLst>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38100" dist="19050" dir="2700000" rotWithShape="0">
              <a:srgbClr val="000000">
                <a:alpha val="40000"/>
              </a:srgbClr>
            </a:outerShdw>
          </a:effectLst>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38100" dist="19050" dir="2700000" rotWithShape="0">
              <a:srgbClr val="000000">
                <a:alpha val="40000"/>
              </a:srgbClr>
            </a:outerShdw>
          </a:effectLst>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38100" dist="19050" dir="2700000" rotWithShape="0">
              <a:srgbClr val="000000">
                <a:alpha val="40000"/>
              </a:srgbClr>
            </a:outerShdw>
          </a:effectLst>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38100" dist="19050" dir="2700000" rotWithShape="0">
              <a:srgbClr val="000000">
                <a:alpha val="40000"/>
              </a:srgbClr>
            </a:outerShdw>
          </a:effectLst>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38100" dist="19050" dir="2700000" rotWithShape="0">
              <a:srgbClr val="000000">
                <a:alpha val="40000"/>
              </a:srgbClr>
            </a:outerShdw>
          </a:effectLst>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effectLst>
            <a:outerShdw blurRad="38100" dist="19050" dir="2700000" rotWithShape="0">
              <a:srgbClr val="000000">
                <a:alpha val="40000"/>
              </a:srgbClr>
            </a:outerShdw>
          </a:effectLst>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7.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hyperlink" Target="https://github.com/EmilieMauduit/PALANTI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NULL"/><Relationship Id="rId5" Type="http://schemas.openxmlformats.org/officeDocument/2006/relationships/image" Target="../media/image13.png"/><Relationship Id="rId10" Type="http://schemas.openxmlformats.org/officeDocument/2006/relationships/image" Target="NULL"/><Relationship Id="rId4" Type="http://schemas.openxmlformats.org/officeDocument/2006/relationships/image" Target="../media/image12.png"/><Relationship Id="rId9"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6.png"/><Relationship Id="rId5" Type="http://schemas.openxmlformats.org/officeDocument/2006/relationships/image" Target="../media/image19.png"/><Relationship Id="rId10"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itre 1"/>
          <p:cNvSpPr txBox="1">
            <a:spLocks noGrp="1"/>
          </p:cNvSpPr>
          <p:nvPr>
            <p:ph type="ctrTitle"/>
          </p:nvPr>
        </p:nvSpPr>
        <p:spPr>
          <a:xfrm>
            <a:off x="1524000" y="1767132"/>
            <a:ext cx="9144000" cy="2387601"/>
          </a:xfrm>
          <a:prstGeom prst="rect">
            <a:avLst/>
          </a:prstGeom>
        </p:spPr>
        <p:txBody>
          <a:bodyPr/>
          <a:lstStyle/>
          <a:p>
            <a:pPr>
              <a:defRPr sz="5400">
                <a:ln>
                  <a:noFill/>
                </a:ln>
              </a:defRPr>
            </a:pPr>
            <a:r>
              <a:rPr dirty="0"/>
              <a:t>Stellar magnetic fields </a:t>
            </a:r>
          </a:p>
          <a:p>
            <a:pPr>
              <a:defRPr sz="5400">
                <a:ln>
                  <a:noFill/>
                </a:ln>
              </a:defRPr>
            </a:pPr>
            <a:r>
              <a:rPr dirty="0"/>
              <a:t>and </a:t>
            </a:r>
          </a:p>
          <a:p>
            <a:pPr>
              <a:defRPr sz="5400">
                <a:ln>
                  <a:noFill/>
                </a:ln>
              </a:defRPr>
            </a:pPr>
            <a:r>
              <a:rPr dirty="0"/>
              <a:t>radio predictions for exoplanets</a:t>
            </a:r>
          </a:p>
        </p:txBody>
      </p:sp>
      <p:sp>
        <p:nvSpPr>
          <p:cNvPr id="2" name="ZoneTexte 1">
            <a:extLst>
              <a:ext uri="{FF2B5EF4-FFF2-40B4-BE49-F238E27FC236}">
                <a16:creationId xmlns:a16="http://schemas.microsoft.com/office/drawing/2014/main" id="{155A22DA-EEF0-7ACC-A2E9-BB31C9BE0F6D}"/>
              </a:ext>
            </a:extLst>
          </p:cNvPr>
          <p:cNvSpPr txBox="1"/>
          <p:nvPr/>
        </p:nvSpPr>
        <p:spPr>
          <a:xfrm>
            <a:off x="1524000" y="4686300"/>
            <a:ext cx="914400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000000"/>
                </a:solidFill>
                <a:effectLst/>
                <a:uFillTx/>
                <a:latin typeface="+mj-lt"/>
                <a:ea typeface="+mj-ea"/>
                <a:cs typeface="+mj-cs"/>
                <a:sym typeface="Calibri"/>
              </a:rPr>
              <a:t>Q. Duchêne, E. Mauduit, P. </a:t>
            </a:r>
            <a:r>
              <a:rPr kumimoji="0" lang="fr-FR" sz="2400" b="0" i="0" u="none" strike="noStrike" cap="none" spc="0" normalizeH="0" baseline="0" dirty="0" err="1">
                <a:ln>
                  <a:noFill/>
                </a:ln>
                <a:solidFill>
                  <a:srgbClr val="000000"/>
                </a:solidFill>
                <a:effectLst/>
                <a:uFillTx/>
                <a:latin typeface="+mj-lt"/>
                <a:ea typeface="+mj-ea"/>
                <a:cs typeface="+mj-cs"/>
                <a:sym typeface="Calibri"/>
              </a:rPr>
              <a:t>Zarka</a:t>
            </a:r>
            <a:r>
              <a:rPr kumimoji="0" lang="fr-FR" sz="2400" b="0" i="0" u="none" strike="noStrike" cap="none" spc="0" normalizeH="0" baseline="0" dirty="0">
                <a:ln>
                  <a:noFill/>
                </a:ln>
                <a:solidFill>
                  <a:srgbClr val="000000"/>
                </a:solidFill>
                <a:effectLst/>
                <a:uFillTx/>
                <a:latin typeface="+mj-lt"/>
                <a:ea typeface="+mj-ea"/>
                <a:cs typeface="+mj-cs"/>
                <a:sym typeface="Calibri"/>
              </a:rPr>
              <a:t>, J.-M. </a:t>
            </a:r>
            <a:r>
              <a:rPr kumimoji="0" lang="fr-FR" sz="2400" b="0" i="0" u="none" strike="noStrike" cap="none" spc="0" normalizeH="0" baseline="0" dirty="0" err="1">
                <a:ln>
                  <a:noFill/>
                </a:ln>
                <a:solidFill>
                  <a:srgbClr val="000000"/>
                </a:solidFill>
                <a:effectLst/>
                <a:uFillTx/>
                <a:latin typeface="+mj-lt"/>
                <a:ea typeface="+mj-ea"/>
                <a:cs typeface="+mj-cs"/>
                <a:sym typeface="Calibri"/>
              </a:rPr>
              <a:t>Griessmeier</a:t>
            </a:r>
            <a:endParaRPr kumimoji="0" lang="fr-FR" sz="24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E831C-A903-A136-90F1-E70703885302}"/>
            </a:ext>
          </a:extLst>
        </p:cNvPr>
        <p:cNvGrpSpPr/>
        <p:nvPr/>
      </p:nvGrpSpPr>
      <p:grpSpPr>
        <a:xfrm>
          <a:off x="0" y="0"/>
          <a:ext cx="0" cy="0"/>
          <a:chOff x="0" y="0"/>
          <a:chExt cx="0" cy="0"/>
        </a:xfrm>
      </p:grpSpPr>
      <p:sp>
        <p:nvSpPr>
          <p:cNvPr id="135" name="Titre 1">
            <a:extLst>
              <a:ext uri="{FF2B5EF4-FFF2-40B4-BE49-F238E27FC236}">
                <a16:creationId xmlns:a16="http://schemas.microsoft.com/office/drawing/2014/main" id="{40216CC1-A903-D750-63D8-84BB01F7D287}"/>
              </a:ext>
            </a:extLst>
          </p:cNvPr>
          <p:cNvSpPr txBox="1">
            <a:spLocks noGrp="1"/>
          </p:cNvSpPr>
          <p:nvPr>
            <p:ph type="title"/>
          </p:nvPr>
        </p:nvSpPr>
        <p:spPr>
          <a:xfrm>
            <a:off x="838200" y="47827"/>
            <a:ext cx="10515600" cy="1325563"/>
          </a:xfrm>
          <a:prstGeom prst="rect">
            <a:avLst/>
          </a:prstGeom>
        </p:spPr>
        <p:txBody>
          <a:bodyPr/>
          <a:lstStyle>
            <a:lvl1pPr algn="ctr"/>
          </a:lstStyle>
          <a:p>
            <a:r>
              <a:rPr lang="fr-FR" dirty="0"/>
              <a:t>PALANTIR</a:t>
            </a:r>
            <a:endParaRPr dirty="0"/>
          </a:p>
        </p:txBody>
      </p:sp>
      <p:sp>
        <p:nvSpPr>
          <p:cNvPr id="139" name="Espace réservé du numéro de diapositive 3">
            <a:extLst>
              <a:ext uri="{FF2B5EF4-FFF2-40B4-BE49-F238E27FC236}">
                <a16:creationId xmlns:a16="http://schemas.microsoft.com/office/drawing/2014/main" id="{48974B3E-101B-A582-BEAC-AC67C4C49BDD}"/>
              </a:ext>
            </a:extLst>
          </p:cNvPr>
          <p:cNvSpPr txBox="1">
            <a:spLocks noGrp="1"/>
          </p:cNvSpPr>
          <p:nvPr>
            <p:ph type="sldNum" sz="quarter" idx="2"/>
          </p:nvPr>
        </p:nvSpPr>
        <p:spPr>
          <a:xfrm>
            <a:off x="12010617" y="125382"/>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a:p>
        </p:txBody>
      </p:sp>
      <mc:AlternateContent xmlns:mc="http://schemas.openxmlformats.org/markup-compatibility/2006">
        <mc:Choice xmlns:a14="http://schemas.microsoft.com/office/drawing/2010/main" Requires="a14">
          <p:sp>
            <p:nvSpPr>
              <p:cNvPr id="2" name="ZoneTexte 1">
                <a:extLst>
                  <a:ext uri="{FF2B5EF4-FFF2-40B4-BE49-F238E27FC236}">
                    <a16:creationId xmlns:a16="http://schemas.microsoft.com/office/drawing/2014/main" id="{79C6F75C-3EF1-6678-36D5-0B7EC44FB866}"/>
                  </a:ext>
                </a:extLst>
              </p:cNvPr>
              <p:cNvSpPr txBox="1"/>
              <p:nvPr/>
            </p:nvSpPr>
            <p:spPr>
              <a:xfrm>
                <a:off x="1227161" y="1809154"/>
                <a:ext cx="2749682" cy="6697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𝑃</m:t>
                          </m:r>
                        </m:e>
                        <m:sub>
                          <m:r>
                            <a:rPr lang="fr-FR" sz="2000" b="0" i="1" smtClean="0">
                              <a:latin typeface="Cambria Math" panose="02040503050406030204" pitchFamily="18" charset="0"/>
                            </a:rPr>
                            <m:t>𝑚𝑎𝑔</m:t>
                          </m:r>
                        </m:sub>
                      </m:sSub>
                      <m:r>
                        <a:rPr lang="fr-FR" sz="2000" b="0" i="1" smtClean="0">
                          <a:latin typeface="Cambria Math" panose="02040503050406030204" pitchFamily="18" charset="0"/>
                        </a:rPr>
                        <m:t>=</m:t>
                      </m:r>
                      <m:r>
                        <a:rPr lang="fr-FR" sz="2000" b="0" i="1" smtClean="0">
                          <a:solidFill>
                            <a:schemeClr val="tx1"/>
                          </a:solidFill>
                          <a:latin typeface="Cambria Math" panose="02040503050406030204" pitchFamily="18" charset="0"/>
                          <a:ea typeface="Cambria Math" panose="02040503050406030204" pitchFamily="18" charset="0"/>
                        </a:rPr>
                        <m:t>𝛽</m:t>
                      </m:r>
                      <m:r>
                        <a:rPr lang="fr-FR" sz="2000" b="0" i="1" smtClean="0">
                          <a:solidFill>
                            <a:schemeClr val="tx1"/>
                          </a:solidFill>
                          <a:latin typeface="Cambria Math" panose="02040503050406030204" pitchFamily="18" charset="0"/>
                        </a:rPr>
                        <m:t> </m:t>
                      </m:r>
                      <m:f>
                        <m:fPr>
                          <m:ctrlPr>
                            <a:rPr lang="fr-FR" sz="2000" b="0" i="1" smtClean="0">
                              <a:solidFill>
                                <a:schemeClr val="tx1"/>
                              </a:solidFill>
                              <a:latin typeface="Cambria Math" panose="02040503050406030204" pitchFamily="18" charset="0"/>
                            </a:rPr>
                          </m:ctrlPr>
                        </m:fPr>
                        <m:num>
                          <m:sSup>
                            <m:sSupPr>
                              <m:ctrlPr>
                                <a:rPr lang="fr-FR" sz="2000" b="0" i="1" smtClean="0">
                                  <a:solidFill>
                                    <a:schemeClr val="tx1"/>
                                  </a:solidFill>
                                  <a:latin typeface="Cambria Math" panose="02040503050406030204" pitchFamily="18" charset="0"/>
                                </a:rPr>
                              </m:ctrlPr>
                            </m:sSupPr>
                            <m:e>
                              <m:r>
                                <a:rPr lang="fr-FR" sz="2000" b="0" i="1" smtClean="0">
                                  <a:solidFill>
                                    <a:schemeClr val="tx1"/>
                                  </a:solidFill>
                                  <a:latin typeface="Cambria Math" panose="02040503050406030204" pitchFamily="18" charset="0"/>
                                </a:rPr>
                                <m:t>𝐵</m:t>
                              </m:r>
                            </m:e>
                            <m:sup>
                              <m:r>
                                <a:rPr lang="fr-FR" sz="2000" b="0" i="1" smtClean="0">
                                  <a:solidFill>
                                    <a:schemeClr val="tx1"/>
                                  </a:solidFill>
                                  <a:latin typeface="Cambria Math" panose="02040503050406030204" pitchFamily="18" charset="0"/>
                                </a:rPr>
                                <m:t>2</m:t>
                              </m:r>
                            </m:sup>
                          </m:sSup>
                        </m:num>
                        <m:den>
                          <m:sSub>
                            <m:sSubPr>
                              <m:ctrlPr>
                                <a:rPr lang="fr-FR" sz="2000" b="0" i="1" smtClean="0">
                                  <a:solidFill>
                                    <a:schemeClr val="tx1"/>
                                  </a:solidFill>
                                  <a:latin typeface="Cambria Math" panose="02040503050406030204" pitchFamily="18" charset="0"/>
                                  <a:ea typeface="Cambria Math" panose="02040503050406030204" pitchFamily="18" charset="0"/>
                                </a:rPr>
                              </m:ctrlPr>
                            </m:sSubPr>
                            <m:e>
                              <m:r>
                                <a:rPr lang="fr-FR" sz="2000" b="0" i="1" smtClean="0">
                                  <a:solidFill>
                                    <a:schemeClr val="tx1"/>
                                  </a:solidFill>
                                  <a:latin typeface="Cambria Math" panose="02040503050406030204" pitchFamily="18" charset="0"/>
                                  <a:ea typeface="Cambria Math" panose="02040503050406030204" pitchFamily="18" charset="0"/>
                                </a:rPr>
                                <m:t>𝜇</m:t>
                              </m:r>
                            </m:e>
                            <m:sub>
                              <m:r>
                                <a:rPr lang="fr-FR" sz="2000" b="0" i="1" smtClean="0">
                                  <a:solidFill>
                                    <a:schemeClr val="tx1"/>
                                  </a:solidFill>
                                  <a:latin typeface="Cambria Math" panose="02040503050406030204" pitchFamily="18" charset="0"/>
                                  <a:ea typeface="Cambria Math" panose="02040503050406030204" pitchFamily="18" charset="0"/>
                                </a:rPr>
                                <m:t>0</m:t>
                              </m:r>
                            </m:sub>
                          </m:sSub>
                        </m:den>
                      </m:f>
                      <m:r>
                        <a:rPr lang="fr-FR" sz="2000" b="0" i="1" smtClean="0">
                          <a:solidFill>
                            <a:schemeClr val="tx1"/>
                          </a:solidFill>
                          <a:latin typeface="Cambria Math" panose="02040503050406030204" pitchFamily="18" charset="0"/>
                        </a:rPr>
                        <m:t> </m:t>
                      </m:r>
                      <m:r>
                        <a:rPr lang="fr-FR" sz="2000" b="0" i="1" smtClean="0">
                          <a:solidFill>
                            <a:schemeClr val="tx1"/>
                          </a:solidFill>
                          <a:latin typeface="Cambria Math" panose="02040503050406030204" pitchFamily="18" charset="0"/>
                        </a:rPr>
                        <m:t>𝑣</m:t>
                      </m:r>
                      <m:r>
                        <a:rPr lang="fr-FR" sz="2000" b="0" i="1" smtClean="0">
                          <a:solidFill>
                            <a:schemeClr val="tx1"/>
                          </a:solidFill>
                          <a:latin typeface="Cambria Math" panose="02040503050406030204" pitchFamily="18" charset="0"/>
                          <a:ea typeface="Cambria Math" panose="02040503050406030204" pitchFamily="18" charset="0"/>
                        </a:rPr>
                        <m:t>𝜋</m:t>
                      </m:r>
                      <m:sSubSup>
                        <m:sSubSupPr>
                          <m:ctrlPr>
                            <a:rPr lang="fr-FR" sz="2000" b="0" i="1" smtClean="0">
                              <a:solidFill>
                                <a:schemeClr val="tx1"/>
                              </a:solidFill>
                              <a:latin typeface="Cambria Math" panose="02040503050406030204" pitchFamily="18" charset="0"/>
                              <a:ea typeface="Cambria Math" panose="02040503050406030204" pitchFamily="18" charset="0"/>
                            </a:rPr>
                          </m:ctrlPr>
                        </m:sSubSupPr>
                        <m:e>
                          <m:r>
                            <a:rPr lang="fr-FR" sz="2000" b="0" i="1" smtClean="0">
                              <a:solidFill>
                                <a:schemeClr val="tx1"/>
                              </a:solidFill>
                              <a:latin typeface="Cambria Math" panose="02040503050406030204" pitchFamily="18" charset="0"/>
                              <a:ea typeface="Cambria Math" panose="02040503050406030204" pitchFamily="18" charset="0"/>
                            </a:rPr>
                            <m:t>𝑅</m:t>
                          </m:r>
                        </m:e>
                        <m:sub>
                          <m:r>
                            <a:rPr lang="fr-FR" sz="2000" b="0" i="1" smtClean="0">
                              <a:solidFill>
                                <a:schemeClr val="tx1"/>
                              </a:solidFill>
                              <a:latin typeface="Cambria Math" panose="02040503050406030204" pitchFamily="18" charset="0"/>
                              <a:ea typeface="Cambria Math" panose="02040503050406030204" pitchFamily="18" charset="0"/>
                            </a:rPr>
                            <m:t>𝑜𝑏𝑠</m:t>
                          </m:r>
                        </m:sub>
                        <m:sup>
                          <m:r>
                            <a:rPr lang="fr-FR" sz="2000" b="0" i="1" smtClean="0">
                              <a:solidFill>
                                <a:schemeClr val="tx1"/>
                              </a:solidFill>
                              <a:latin typeface="Cambria Math" panose="02040503050406030204" pitchFamily="18" charset="0"/>
                              <a:ea typeface="Cambria Math" panose="02040503050406030204" pitchFamily="18" charset="0"/>
                            </a:rPr>
                            <m:t>2</m:t>
                          </m:r>
                        </m:sup>
                      </m:sSubSup>
                    </m:oMath>
                  </m:oMathPara>
                </a14:m>
                <a:endParaRPr lang="en-GB" sz="2000" dirty="0"/>
              </a:p>
            </p:txBody>
          </p:sp>
        </mc:Choice>
        <mc:Fallback>
          <p:sp>
            <p:nvSpPr>
              <p:cNvPr id="2" name="ZoneTexte 1">
                <a:extLst>
                  <a:ext uri="{FF2B5EF4-FFF2-40B4-BE49-F238E27FC236}">
                    <a16:creationId xmlns:a16="http://schemas.microsoft.com/office/drawing/2014/main" id="{79C6F75C-3EF1-6678-36D5-0B7EC44FB866}"/>
                  </a:ext>
                </a:extLst>
              </p:cNvPr>
              <p:cNvSpPr txBox="1">
                <a:spLocks noRot="1" noChangeAspect="1" noMove="1" noResize="1" noEditPoints="1" noAdjustHandles="1" noChangeArrowheads="1" noChangeShapeType="1" noTextEdit="1"/>
              </p:cNvSpPr>
              <p:nvPr/>
            </p:nvSpPr>
            <p:spPr>
              <a:xfrm>
                <a:off x="1227161" y="1809154"/>
                <a:ext cx="2749682" cy="669799"/>
              </a:xfrm>
              <a:prstGeom prst="rect">
                <a:avLst/>
              </a:prstGeom>
              <a:blipFill>
                <a:blip r:embed="rId3"/>
                <a:stretch>
                  <a:fillRect b="-12963"/>
                </a:stretch>
              </a:blipFill>
            </p:spPr>
            <p:txBody>
              <a:bodyPr/>
              <a:lstStyle/>
              <a:p>
                <a:r>
                  <a:rPr lang="fr-FR">
                    <a:noFill/>
                  </a:rPr>
                  <a:t> </a:t>
                </a:r>
              </a:p>
            </p:txBody>
          </p:sp>
        </mc:Fallback>
      </mc:AlternateContent>
      <p:sp>
        <p:nvSpPr>
          <p:cNvPr id="7" name="ZoneTexte 6">
            <a:extLst>
              <a:ext uri="{FF2B5EF4-FFF2-40B4-BE49-F238E27FC236}">
                <a16:creationId xmlns:a16="http://schemas.microsoft.com/office/drawing/2014/main" id="{85F1DDB8-706A-CF7F-FF7E-85BEE5E30BDB}"/>
              </a:ext>
            </a:extLst>
          </p:cNvPr>
          <p:cNvSpPr txBox="1"/>
          <p:nvPr/>
        </p:nvSpPr>
        <p:spPr>
          <a:xfrm>
            <a:off x="1841244" y="3059670"/>
            <a:ext cx="249683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fr-FR" dirty="0"/>
              <a:t>Parker </a:t>
            </a:r>
            <a:r>
              <a:rPr lang="fr-FR" dirty="0" err="1"/>
              <a:t>stellar</a:t>
            </a:r>
            <a:r>
              <a:rPr lang="fr-FR" dirty="0"/>
              <a:t> </a:t>
            </a:r>
            <a:r>
              <a:rPr lang="fr-FR" dirty="0" err="1"/>
              <a:t>wind</a:t>
            </a:r>
            <a:r>
              <a:rPr lang="fr-FR" dirty="0"/>
              <a:t> model</a:t>
            </a: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
        <p:nvSpPr>
          <p:cNvPr id="8" name="ZoneTexte 7">
            <a:extLst>
              <a:ext uri="{FF2B5EF4-FFF2-40B4-BE49-F238E27FC236}">
                <a16:creationId xmlns:a16="http://schemas.microsoft.com/office/drawing/2014/main" id="{332C3C81-E8FC-C238-7A62-704A048091BB}"/>
              </a:ext>
            </a:extLst>
          </p:cNvPr>
          <p:cNvSpPr txBox="1"/>
          <p:nvPr/>
        </p:nvSpPr>
        <p:spPr>
          <a:xfrm>
            <a:off x="1841244" y="3696509"/>
            <a:ext cx="253049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j-lt"/>
                <a:ea typeface="+mj-ea"/>
                <a:cs typeface="+mj-cs"/>
                <a:sym typeface="Calibri"/>
              </a:rPr>
              <a:t>Mass-radius </a:t>
            </a:r>
            <a:r>
              <a:rPr kumimoji="0" lang="fr-FR" sz="1800" b="0" i="0" u="none" strike="noStrike" cap="none" spc="0" normalizeH="0" baseline="0" dirty="0" err="1">
                <a:ln>
                  <a:noFill/>
                </a:ln>
                <a:solidFill>
                  <a:srgbClr val="000000"/>
                </a:solidFill>
                <a:effectLst/>
                <a:uFillTx/>
                <a:latin typeface="+mj-lt"/>
                <a:ea typeface="+mj-ea"/>
                <a:cs typeface="+mj-cs"/>
                <a:sym typeface="Calibri"/>
              </a:rPr>
              <a:t>empirical</a:t>
            </a:r>
            <a:r>
              <a:rPr kumimoji="0" lang="fr-FR" sz="1800" b="0" i="0" u="none" strike="noStrike" cap="none" spc="0" normalizeH="0" baseline="0" dirty="0">
                <a:ln>
                  <a:noFill/>
                </a:ln>
                <a:solidFill>
                  <a:srgbClr val="000000"/>
                </a:solidFill>
                <a:effectLst/>
                <a:uFillTx/>
                <a:latin typeface="+mj-lt"/>
                <a:ea typeface="+mj-ea"/>
                <a:cs typeface="+mj-cs"/>
                <a:sym typeface="Calibri"/>
              </a:rPr>
              <a:t> </a:t>
            </a:r>
            <a:r>
              <a:rPr kumimoji="0" lang="fr-FR" sz="1800" b="0" i="0" u="none" strike="noStrike" cap="none" spc="0" normalizeH="0" baseline="0" dirty="0" err="1">
                <a:ln>
                  <a:noFill/>
                </a:ln>
                <a:solidFill>
                  <a:srgbClr val="000000"/>
                </a:solidFill>
                <a:effectLst/>
                <a:uFillTx/>
                <a:latin typeface="+mj-lt"/>
                <a:ea typeface="+mj-ea"/>
                <a:cs typeface="+mj-cs"/>
                <a:sym typeface="Calibri"/>
              </a:rPr>
              <a:t>law</a:t>
            </a: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
        <p:nvSpPr>
          <p:cNvPr id="9" name="ZoneTexte 8">
            <a:extLst>
              <a:ext uri="{FF2B5EF4-FFF2-40B4-BE49-F238E27FC236}">
                <a16:creationId xmlns:a16="http://schemas.microsoft.com/office/drawing/2014/main" id="{EA8BC713-0412-D8C9-2B40-B5571CC13EEF}"/>
              </a:ext>
            </a:extLst>
          </p:cNvPr>
          <p:cNvSpPr txBox="1"/>
          <p:nvPr/>
        </p:nvSpPr>
        <p:spPr>
          <a:xfrm>
            <a:off x="1841245" y="4345795"/>
            <a:ext cx="350191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err="1">
                <a:ln>
                  <a:noFill/>
                </a:ln>
                <a:solidFill>
                  <a:srgbClr val="000000"/>
                </a:solidFill>
                <a:effectLst/>
                <a:uFillTx/>
                <a:latin typeface="+mj-lt"/>
                <a:ea typeface="+mj-ea"/>
                <a:cs typeface="+mj-cs"/>
                <a:sym typeface="Calibri"/>
              </a:rPr>
              <a:t>Planetary</a:t>
            </a:r>
            <a:r>
              <a:rPr kumimoji="0" lang="fr-FR" sz="1800" b="0" i="0" u="none" strike="noStrike" cap="none" spc="0" normalizeH="0" baseline="0" dirty="0">
                <a:ln>
                  <a:noFill/>
                </a:ln>
                <a:solidFill>
                  <a:srgbClr val="000000"/>
                </a:solidFill>
                <a:effectLst/>
                <a:uFillTx/>
                <a:latin typeface="+mj-lt"/>
                <a:ea typeface="+mj-ea"/>
                <a:cs typeface="+mj-cs"/>
                <a:sym typeface="Calibri"/>
              </a:rPr>
              <a:t> </a:t>
            </a:r>
            <a:r>
              <a:rPr kumimoji="0" lang="fr-FR" sz="1800" b="0" i="0" u="none" strike="noStrike" cap="none" spc="0" normalizeH="0" baseline="0" dirty="0" err="1">
                <a:ln>
                  <a:noFill/>
                </a:ln>
                <a:solidFill>
                  <a:srgbClr val="000000"/>
                </a:solidFill>
                <a:effectLst/>
                <a:uFillTx/>
                <a:latin typeface="+mj-lt"/>
                <a:ea typeface="+mj-ea"/>
                <a:cs typeface="+mj-cs"/>
                <a:sym typeface="Calibri"/>
              </a:rPr>
              <a:t>magnetic</a:t>
            </a:r>
            <a:r>
              <a:rPr kumimoji="0" lang="fr-FR" sz="1800" b="0" i="0" u="none" strike="noStrike" cap="none" spc="0" normalizeH="0" baseline="0" dirty="0">
                <a:ln>
                  <a:noFill/>
                </a:ln>
                <a:solidFill>
                  <a:srgbClr val="000000"/>
                </a:solidFill>
                <a:effectLst/>
                <a:uFillTx/>
                <a:latin typeface="+mj-lt"/>
                <a:ea typeface="+mj-ea"/>
                <a:cs typeface="+mj-cs"/>
                <a:sym typeface="Calibri"/>
              </a:rPr>
              <a:t> moment </a:t>
            </a:r>
            <a:r>
              <a:rPr kumimoji="0" lang="fr-FR" sz="1800" b="0" i="0" u="none" strike="noStrike" cap="none" spc="0" normalizeH="0" baseline="0" dirty="0" err="1">
                <a:ln>
                  <a:noFill/>
                </a:ln>
                <a:solidFill>
                  <a:srgbClr val="000000"/>
                </a:solidFill>
                <a:effectLst/>
                <a:uFillTx/>
                <a:latin typeface="+mj-lt"/>
                <a:ea typeface="+mj-ea"/>
                <a:cs typeface="+mj-cs"/>
                <a:sym typeface="Calibri"/>
              </a:rPr>
              <a:t>models</a:t>
            </a: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grpSp>
        <p:nvGrpSpPr>
          <p:cNvPr id="13" name="Groupe 12">
            <a:extLst>
              <a:ext uri="{FF2B5EF4-FFF2-40B4-BE49-F238E27FC236}">
                <a16:creationId xmlns:a16="http://schemas.microsoft.com/office/drawing/2014/main" id="{57AE1D0F-1B6D-79A7-5045-FBA16BF9F5F5}"/>
              </a:ext>
            </a:extLst>
          </p:cNvPr>
          <p:cNvGrpSpPr/>
          <p:nvPr/>
        </p:nvGrpSpPr>
        <p:grpSpPr>
          <a:xfrm>
            <a:off x="838200" y="3059668"/>
            <a:ext cx="777922" cy="2240276"/>
            <a:chOff x="838200" y="3059668"/>
            <a:chExt cx="777922" cy="2240276"/>
          </a:xfrm>
        </p:grpSpPr>
        <mc:AlternateContent xmlns:mc="http://schemas.openxmlformats.org/markup-compatibility/2006">
          <mc:Choice xmlns:a14="http://schemas.microsoft.com/office/drawing/2010/main" Requires="a14">
            <p:sp>
              <p:nvSpPr>
                <p:cNvPr id="4" name="ZoneTexte 3">
                  <a:extLst>
                    <a:ext uri="{FF2B5EF4-FFF2-40B4-BE49-F238E27FC236}">
                      <a16:creationId xmlns:a16="http://schemas.microsoft.com/office/drawing/2014/main" id="{85C34B24-1345-B9E2-38F0-28D510B2000B}"/>
                    </a:ext>
                  </a:extLst>
                </p:cNvPr>
                <p:cNvSpPr txBox="1"/>
                <p:nvPr/>
              </p:nvSpPr>
              <p:spPr>
                <a:xfrm>
                  <a:off x="838200" y="3657043"/>
                  <a:ext cx="777922" cy="3802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fr-FR" sz="1800" b="0" i="1" smtClean="0">
                                <a:solidFill>
                                  <a:schemeClr val="tx1"/>
                                </a:solidFill>
                                <a:latin typeface="Cambria Math" panose="02040503050406030204" pitchFamily="18" charset="0"/>
                                <a:ea typeface="Cambria Math" panose="02040503050406030204" pitchFamily="18" charset="0"/>
                              </a:rPr>
                            </m:ctrlPr>
                          </m:sSubSupPr>
                          <m:e>
                            <m:r>
                              <a:rPr lang="fr-FR" sz="1800" b="0" i="1" smtClean="0">
                                <a:solidFill>
                                  <a:schemeClr val="tx1"/>
                                </a:solidFill>
                                <a:latin typeface="Cambria Math" panose="02040503050406030204" pitchFamily="18" charset="0"/>
                                <a:ea typeface="Cambria Math" panose="02040503050406030204" pitchFamily="18" charset="0"/>
                              </a:rPr>
                              <m:t>𝑅</m:t>
                            </m:r>
                          </m:e>
                          <m:sub>
                            <m:r>
                              <a:rPr lang="fr-FR" sz="1800" b="0" i="1" smtClean="0">
                                <a:solidFill>
                                  <a:schemeClr val="tx1"/>
                                </a:solidFill>
                                <a:latin typeface="Cambria Math" panose="02040503050406030204" pitchFamily="18" charset="0"/>
                                <a:ea typeface="Cambria Math" panose="02040503050406030204" pitchFamily="18" charset="0"/>
                              </a:rPr>
                              <m:t>𝑜𝑏𝑠</m:t>
                            </m:r>
                          </m:sub>
                          <m:sup>
                            <m:r>
                              <a:rPr lang="fr-FR" sz="1800" b="0" i="1" smtClean="0">
                                <a:solidFill>
                                  <a:schemeClr val="tx1"/>
                                </a:solidFill>
                                <a:latin typeface="Cambria Math" panose="02040503050406030204" pitchFamily="18" charset="0"/>
                                <a:ea typeface="Cambria Math" panose="02040503050406030204" pitchFamily="18" charset="0"/>
                              </a:rPr>
                              <m:t>2</m:t>
                            </m:r>
                          </m:sup>
                        </m:sSubSup>
                      </m:oMath>
                    </m:oMathPara>
                  </a14:m>
                  <a:endParaRPr lang="fr-FR" dirty="0"/>
                </a:p>
              </p:txBody>
            </p:sp>
          </mc:Choice>
          <mc:Fallback>
            <p:sp>
              <p:nvSpPr>
                <p:cNvPr id="4" name="ZoneTexte 3">
                  <a:extLst>
                    <a:ext uri="{FF2B5EF4-FFF2-40B4-BE49-F238E27FC236}">
                      <a16:creationId xmlns:a16="http://schemas.microsoft.com/office/drawing/2014/main" id="{85C34B24-1345-B9E2-38F0-28D510B2000B}"/>
                    </a:ext>
                  </a:extLst>
                </p:cNvPr>
                <p:cNvSpPr txBox="1">
                  <a:spLocks noRot="1" noChangeAspect="1" noMove="1" noResize="1" noEditPoints="1" noAdjustHandles="1" noChangeArrowheads="1" noChangeShapeType="1" noTextEdit="1"/>
                </p:cNvSpPr>
                <p:nvPr/>
              </p:nvSpPr>
              <p:spPr>
                <a:xfrm>
                  <a:off x="838200" y="3657043"/>
                  <a:ext cx="777922" cy="380297"/>
                </a:xfrm>
                <a:prstGeom prst="rect">
                  <a:avLst/>
                </a:prstGeom>
                <a:blipFill>
                  <a:blip r:embed="rId4"/>
                  <a:stretch>
                    <a:fillRect b="-3333"/>
                  </a:stretch>
                </a:blipFill>
                <a:ln w="12700" cap="flat">
                  <a:noFill/>
                  <a:miter lim="400000"/>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6" name="ZoneTexte 5">
                  <a:extLst>
                    <a:ext uri="{FF2B5EF4-FFF2-40B4-BE49-F238E27FC236}">
                      <a16:creationId xmlns:a16="http://schemas.microsoft.com/office/drawing/2014/main" id="{F02FC0A0-E421-78E7-4870-A2DAA7282C80}"/>
                    </a:ext>
                  </a:extLst>
                </p:cNvPr>
                <p:cNvSpPr txBox="1"/>
                <p:nvPr/>
              </p:nvSpPr>
              <p:spPr>
                <a:xfrm>
                  <a:off x="838200" y="3059668"/>
                  <a:ext cx="53226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fr-FR" sz="1800" b="0" i="1" smtClean="0">
                            <a:solidFill>
                              <a:schemeClr val="tx1"/>
                            </a:solidFill>
                            <a:latin typeface="Cambria Math" panose="02040503050406030204" pitchFamily="18" charset="0"/>
                          </a:rPr>
                          <m:t>𝑣</m:t>
                        </m:r>
                      </m:oMath>
                    </m:oMathPara>
                  </a14:m>
                  <a:endParaRPr lang="fr-FR" dirty="0"/>
                </a:p>
              </p:txBody>
            </p:sp>
          </mc:Choice>
          <mc:Fallback>
            <p:sp>
              <p:nvSpPr>
                <p:cNvPr id="6" name="ZoneTexte 5">
                  <a:extLst>
                    <a:ext uri="{FF2B5EF4-FFF2-40B4-BE49-F238E27FC236}">
                      <a16:creationId xmlns:a16="http://schemas.microsoft.com/office/drawing/2014/main" id="{F02FC0A0-E421-78E7-4870-A2DAA7282C80}"/>
                    </a:ext>
                  </a:extLst>
                </p:cNvPr>
                <p:cNvSpPr txBox="1">
                  <a:spLocks noRot="1" noChangeAspect="1" noMove="1" noResize="1" noEditPoints="1" noAdjustHandles="1" noChangeArrowheads="1" noChangeShapeType="1" noTextEdit="1"/>
                </p:cNvSpPr>
                <p:nvPr/>
              </p:nvSpPr>
              <p:spPr>
                <a:xfrm>
                  <a:off x="838200" y="3059668"/>
                  <a:ext cx="532263" cy="369332"/>
                </a:xfrm>
                <a:prstGeom prst="rect">
                  <a:avLst/>
                </a:prstGeom>
                <a:blipFill>
                  <a:blip r:embed="rId5"/>
                  <a:stretch>
                    <a:fillRect/>
                  </a:stretch>
                </a:blipFill>
                <a:ln w="12700" cap="flat">
                  <a:noFill/>
                  <a:miter lim="400000"/>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1" name="ZoneTexte 10">
                  <a:extLst>
                    <a:ext uri="{FF2B5EF4-FFF2-40B4-BE49-F238E27FC236}">
                      <a16:creationId xmlns:a16="http://schemas.microsoft.com/office/drawing/2014/main" id="{BF9D8175-FA35-C4B2-2DAF-66E3F76AC75D}"/>
                    </a:ext>
                  </a:extLst>
                </p:cNvPr>
                <p:cNvSpPr txBox="1"/>
                <p:nvPr/>
              </p:nvSpPr>
              <p:spPr>
                <a:xfrm>
                  <a:off x="838200" y="4930612"/>
                  <a:ext cx="53226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800" b="0" i="1" smtClean="0">
                                <a:solidFill>
                                  <a:schemeClr val="tx1"/>
                                </a:solidFill>
                                <a:latin typeface="Cambria Math" panose="02040503050406030204" pitchFamily="18" charset="0"/>
                              </a:rPr>
                            </m:ctrlPr>
                          </m:sSupPr>
                          <m:e>
                            <m:r>
                              <a:rPr lang="fr-FR" sz="1800" b="0" i="1" smtClean="0">
                                <a:solidFill>
                                  <a:schemeClr val="tx1"/>
                                </a:solidFill>
                                <a:latin typeface="Cambria Math" panose="02040503050406030204" pitchFamily="18" charset="0"/>
                              </a:rPr>
                              <m:t>𝐵</m:t>
                            </m:r>
                          </m:e>
                          <m:sup>
                            <m:r>
                              <a:rPr lang="fr-FR" sz="1800" b="0" i="1" smtClean="0">
                                <a:solidFill>
                                  <a:schemeClr val="tx1"/>
                                </a:solidFill>
                                <a:latin typeface="Cambria Math" panose="02040503050406030204" pitchFamily="18" charset="0"/>
                              </a:rPr>
                              <m:t>2</m:t>
                            </m:r>
                          </m:sup>
                        </m:sSup>
                      </m:oMath>
                    </m:oMathPara>
                  </a14:m>
                  <a:endParaRPr lang="fr-FR" dirty="0"/>
                </a:p>
              </p:txBody>
            </p:sp>
          </mc:Choice>
          <mc:Fallback>
            <p:sp>
              <p:nvSpPr>
                <p:cNvPr id="11" name="ZoneTexte 10">
                  <a:extLst>
                    <a:ext uri="{FF2B5EF4-FFF2-40B4-BE49-F238E27FC236}">
                      <a16:creationId xmlns:a16="http://schemas.microsoft.com/office/drawing/2014/main" id="{BF9D8175-FA35-C4B2-2DAF-66E3F76AC75D}"/>
                    </a:ext>
                  </a:extLst>
                </p:cNvPr>
                <p:cNvSpPr txBox="1">
                  <a:spLocks noRot="1" noChangeAspect="1" noMove="1" noResize="1" noEditPoints="1" noAdjustHandles="1" noChangeArrowheads="1" noChangeShapeType="1" noTextEdit="1"/>
                </p:cNvSpPr>
                <p:nvPr/>
              </p:nvSpPr>
              <p:spPr>
                <a:xfrm>
                  <a:off x="838200" y="4930612"/>
                  <a:ext cx="532263" cy="369332"/>
                </a:xfrm>
                <a:prstGeom prst="rect">
                  <a:avLst/>
                </a:prstGeom>
                <a:blipFill>
                  <a:blip r:embed="rId6"/>
                  <a:stretch>
                    <a:fillRect/>
                  </a:stretch>
                </a:blipFill>
                <a:ln w="12700" cap="flat">
                  <a:noFill/>
                  <a:miter lim="400000"/>
                </a:ln>
                <a:effectLst/>
              </p:spPr>
              <p:txBody>
                <a:bodyPr/>
                <a:lstStyle/>
                <a:p>
                  <a:r>
                    <a:rPr lang="fr-FR">
                      <a:noFill/>
                    </a:rPr>
                    <a:t> </a:t>
                  </a:r>
                </a:p>
              </p:txBody>
            </p:sp>
          </mc:Fallback>
        </mc:AlternateContent>
      </p:grpSp>
      <p:sp>
        <p:nvSpPr>
          <p:cNvPr id="12" name="ZoneTexte 11">
            <a:extLst>
              <a:ext uri="{FF2B5EF4-FFF2-40B4-BE49-F238E27FC236}">
                <a16:creationId xmlns:a16="http://schemas.microsoft.com/office/drawing/2014/main" id="{D939B8A1-F8D5-1079-F3E9-0610EE4E300D}"/>
              </a:ext>
            </a:extLst>
          </p:cNvPr>
          <p:cNvSpPr txBox="1"/>
          <p:nvPr/>
        </p:nvSpPr>
        <p:spPr>
          <a:xfrm>
            <a:off x="1841244" y="4995081"/>
            <a:ext cx="3289110"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err="1">
                <a:ln>
                  <a:noFill/>
                </a:ln>
                <a:solidFill>
                  <a:srgbClr val="000000"/>
                </a:solidFill>
                <a:effectLst/>
                <a:uFillTx/>
                <a:latin typeface="+mj-lt"/>
                <a:ea typeface="+mj-ea"/>
                <a:cs typeface="+mj-cs"/>
                <a:sym typeface="Calibri"/>
              </a:rPr>
              <a:t>Empirical</a:t>
            </a:r>
            <a:r>
              <a:rPr kumimoji="0" lang="fr-FR" sz="1800" b="0" i="0" u="none" strike="noStrike" cap="none" spc="0" normalizeH="0" baseline="0" dirty="0">
                <a:ln>
                  <a:noFill/>
                </a:ln>
                <a:solidFill>
                  <a:srgbClr val="000000"/>
                </a:solidFill>
                <a:effectLst/>
                <a:uFillTx/>
                <a:latin typeface="+mj-lt"/>
                <a:ea typeface="+mj-ea"/>
                <a:cs typeface="+mj-cs"/>
                <a:sym typeface="Calibri"/>
              </a:rPr>
              <a:t> </a:t>
            </a:r>
            <a:r>
              <a:rPr kumimoji="0" lang="fr-FR" sz="1800" b="0" i="0" u="none" strike="noStrike" cap="none" spc="0" normalizeH="0" baseline="0" dirty="0" err="1">
                <a:ln>
                  <a:noFill/>
                </a:ln>
                <a:solidFill>
                  <a:srgbClr val="000000"/>
                </a:solidFill>
                <a:effectLst/>
                <a:uFillTx/>
                <a:latin typeface="+mj-lt"/>
                <a:ea typeface="+mj-ea"/>
                <a:cs typeface="+mj-cs"/>
                <a:sym typeface="Calibri"/>
              </a:rPr>
              <a:t>laws</a:t>
            </a:r>
            <a:r>
              <a:rPr kumimoji="0" lang="fr-FR" sz="1800" b="0" i="0" u="none" strike="noStrike" cap="none" spc="0" normalizeH="0" baseline="0" dirty="0">
                <a:ln>
                  <a:noFill/>
                </a:ln>
                <a:solidFill>
                  <a:srgbClr val="000000"/>
                </a:solidFill>
                <a:effectLst/>
                <a:uFillTx/>
                <a:latin typeface="+mj-lt"/>
                <a:ea typeface="+mj-ea"/>
                <a:cs typeface="+mj-cs"/>
                <a:sym typeface="Calibri"/>
              </a:rPr>
              <a:t> </a:t>
            </a:r>
            <a:r>
              <a:rPr kumimoji="0" lang="fr-FR" sz="1800" b="0" i="0" u="none" strike="noStrike" cap="none" spc="0" normalizeH="0" baseline="0" dirty="0" err="1">
                <a:ln>
                  <a:noFill/>
                </a:ln>
                <a:solidFill>
                  <a:srgbClr val="000000"/>
                </a:solidFill>
                <a:effectLst/>
                <a:uFillTx/>
                <a:latin typeface="+mj-lt"/>
                <a:ea typeface="+mj-ea"/>
                <a:cs typeface="+mj-cs"/>
                <a:sym typeface="Calibri"/>
              </a:rPr>
              <a:t>from</a:t>
            </a:r>
            <a:r>
              <a:rPr kumimoji="0" lang="fr-FR" sz="1800" b="0" i="0" u="none" strike="noStrike" cap="none" spc="0" normalizeH="0" baseline="0" dirty="0">
                <a:ln>
                  <a:noFill/>
                </a:ln>
                <a:solidFill>
                  <a:srgbClr val="000000"/>
                </a:solidFill>
                <a:effectLst/>
                <a:uFillTx/>
                <a:latin typeface="+mj-lt"/>
                <a:ea typeface="+mj-ea"/>
                <a:cs typeface="+mj-cs"/>
                <a:sym typeface="Calibri"/>
              </a:rPr>
              <a:t> mass and/or effective </a:t>
            </a:r>
            <a:r>
              <a:rPr kumimoji="0" lang="fr-FR" sz="1800" b="0" i="0" u="none" strike="noStrike" cap="none" spc="0" normalizeH="0" baseline="0" dirty="0" err="1">
                <a:ln>
                  <a:noFill/>
                </a:ln>
                <a:solidFill>
                  <a:srgbClr val="000000"/>
                </a:solidFill>
                <a:effectLst/>
                <a:uFillTx/>
                <a:latin typeface="+mj-lt"/>
                <a:ea typeface="+mj-ea"/>
                <a:cs typeface="+mj-cs"/>
                <a:sym typeface="Calibri"/>
              </a:rPr>
              <a:t>temperature</a:t>
            </a:r>
            <a:r>
              <a:rPr kumimoji="0" lang="fr-FR" sz="1800" b="0" i="0" u="none" strike="noStrike" cap="none" spc="0" normalizeH="0" baseline="0" dirty="0">
                <a:ln>
                  <a:noFill/>
                </a:ln>
                <a:solidFill>
                  <a:srgbClr val="000000"/>
                </a:solidFill>
                <a:effectLst/>
                <a:uFillTx/>
                <a:latin typeface="+mj-lt"/>
                <a:ea typeface="+mj-ea"/>
                <a:cs typeface="+mj-cs"/>
                <a:sym typeface="Calibri"/>
              </a:rPr>
              <a:t> </a:t>
            </a:r>
            <a:r>
              <a:rPr kumimoji="0" lang="fr-FR" sz="1800" b="0" i="0" u="none" strike="noStrike" cap="none" spc="0" normalizeH="0" baseline="0" dirty="0" err="1">
                <a:ln>
                  <a:noFill/>
                </a:ln>
                <a:solidFill>
                  <a:srgbClr val="000000"/>
                </a:solidFill>
                <a:effectLst/>
                <a:uFillTx/>
                <a:latin typeface="+mj-lt"/>
                <a:ea typeface="+mj-ea"/>
                <a:cs typeface="+mj-cs"/>
                <a:sym typeface="Calibri"/>
              </a:rPr>
              <a:t>from</a:t>
            </a:r>
            <a:r>
              <a:rPr kumimoji="0" lang="fr-FR" sz="1800" b="0" i="0" u="none" strike="noStrike" cap="none" spc="0" normalizeH="0" baseline="0" dirty="0">
                <a:ln>
                  <a:noFill/>
                </a:ln>
                <a:solidFill>
                  <a:srgbClr val="000000"/>
                </a:solidFill>
                <a:effectLst/>
                <a:uFillTx/>
                <a:latin typeface="+mj-lt"/>
                <a:ea typeface="+mj-ea"/>
                <a:cs typeface="+mj-cs"/>
                <a:sym typeface="Calibri"/>
              </a:rPr>
              <a:t> </a:t>
            </a:r>
            <a:r>
              <a:rPr kumimoji="0" lang="fr-FR" sz="1800" b="0" i="0" u="none" strike="noStrike" cap="none" spc="0" normalizeH="0" baseline="0" dirty="0" err="1">
                <a:ln>
                  <a:noFill/>
                </a:ln>
                <a:solidFill>
                  <a:srgbClr val="000000"/>
                </a:solidFill>
                <a:effectLst/>
                <a:uFillTx/>
                <a:latin typeface="+mj-lt"/>
                <a:ea typeface="+mj-ea"/>
                <a:cs typeface="+mj-cs"/>
                <a:sym typeface="Calibri"/>
              </a:rPr>
              <a:t>preliminary</a:t>
            </a:r>
            <a:r>
              <a:rPr kumimoji="0" lang="fr-FR" sz="1800" b="0" i="0" u="none" strike="noStrike" cap="none" spc="0" normalizeH="0" baseline="0" dirty="0">
                <a:ln>
                  <a:noFill/>
                </a:ln>
                <a:solidFill>
                  <a:srgbClr val="000000"/>
                </a:solidFill>
                <a:effectLst/>
                <a:uFillTx/>
                <a:latin typeface="+mj-lt"/>
                <a:ea typeface="+mj-ea"/>
                <a:cs typeface="+mj-cs"/>
                <a:sym typeface="Calibri"/>
              </a:rPr>
              <a:t> </a:t>
            </a:r>
            <a:r>
              <a:rPr kumimoji="0" lang="fr-FR" sz="1800" b="0" i="0" u="none" strike="noStrike" cap="none" spc="0" normalizeH="0" baseline="0" dirty="0" err="1">
                <a:ln>
                  <a:noFill/>
                </a:ln>
                <a:solidFill>
                  <a:srgbClr val="000000"/>
                </a:solidFill>
                <a:effectLst/>
                <a:uFillTx/>
                <a:latin typeface="+mj-lt"/>
                <a:ea typeface="+mj-ea"/>
                <a:cs typeface="+mj-cs"/>
                <a:sym typeface="Calibri"/>
              </a:rPr>
              <a:t>catalog</a:t>
            </a: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
        <p:nvSpPr>
          <p:cNvPr id="23" name="ZoneTexte 22">
            <a:extLst>
              <a:ext uri="{FF2B5EF4-FFF2-40B4-BE49-F238E27FC236}">
                <a16:creationId xmlns:a16="http://schemas.microsoft.com/office/drawing/2014/main" id="{9E731A47-E76C-5988-334E-B8ADBA782809}"/>
              </a:ext>
            </a:extLst>
          </p:cNvPr>
          <p:cNvSpPr txBox="1"/>
          <p:nvPr/>
        </p:nvSpPr>
        <p:spPr>
          <a:xfrm>
            <a:off x="6223379" y="5308979"/>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grpSp>
        <p:nvGrpSpPr>
          <p:cNvPr id="29" name="Groupe 28">
            <a:extLst>
              <a:ext uri="{FF2B5EF4-FFF2-40B4-BE49-F238E27FC236}">
                <a16:creationId xmlns:a16="http://schemas.microsoft.com/office/drawing/2014/main" id="{8A095336-1AAD-0EE3-ABC8-C6FC0BC3BFA8}"/>
              </a:ext>
            </a:extLst>
          </p:cNvPr>
          <p:cNvGrpSpPr/>
          <p:nvPr/>
        </p:nvGrpSpPr>
        <p:grpSpPr>
          <a:xfrm>
            <a:off x="6237081" y="550678"/>
            <a:ext cx="5773536" cy="6037777"/>
            <a:chOff x="6237081" y="550678"/>
            <a:chExt cx="5773536" cy="6037777"/>
          </a:xfrm>
        </p:grpSpPr>
        <p:pic>
          <p:nvPicPr>
            <p:cNvPr id="17" name="Image 16">
              <a:extLst>
                <a:ext uri="{FF2B5EF4-FFF2-40B4-BE49-F238E27FC236}">
                  <a16:creationId xmlns:a16="http://schemas.microsoft.com/office/drawing/2014/main" id="{6A7B19B6-0401-BD2D-FA8C-521E61DCC4A8}"/>
                </a:ext>
              </a:extLst>
            </p:cNvPr>
            <p:cNvPicPr>
              <a:picLocks noChangeAspect="1"/>
            </p:cNvPicPr>
            <p:nvPr/>
          </p:nvPicPr>
          <p:blipFill>
            <a:blip r:embed="rId7"/>
            <a:stretch>
              <a:fillRect/>
            </a:stretch>
          </p:blipFill>
          <p:spPr>
            <a:xfrm>
              <a:off x="7458119" y="550678"/>
              <a:ext cx="4552498" cy="3186749"/>
            </a:xfrm>
            <a:prstGeom prst="rect">
              <a:avLst/>
            </a:prstGeom>
          </p:spPr>
        </p:pic>
        <p:pic>
          <p:nvPicPr>
            <p:cNvPr id="20" name="Image 19">
              <a:extLst>
                <a:ext uri="{FF2B5EF4-FFF2-40B4-BE49-F238E27FC236}">
                  <a16:creationId xmlns:a16="http://schemas.microsoft.com/office/drawing/2014/main" id="{5F3E4FB4-A470-574A-FE24-CEDE1BBC450E}"/>
                </a:ext>
              </a:extLst>
            </p:cNvPr>
            <p:cNvPicPr>
              <a:picLocks noChangeAspect="1"/>
            </p:cNvPicPr>
            <p:nvPr/>
          </p:nvPicPr>
          <p:blipFill>
            <a:blip r:embed="rId8"/>
            <a:stretch>
              <a:fillRect/>
            </a:stretch>
          </p:blipFill>
          <p:spPr>
            <a:xfrm>
              <a:off x="7408800" y="3401706"/>
              <a:ext cx="4552498" cy="3186749"/>
            </a:xfrm>
            <a:prstGeom prst="rect">
              <a:avLst/>
            </a:prstGeom>
          </p:spPr>
        </p:pic>
        <p:sp>
          <p:nvSpPr>
            <p:cNvPr id="27" name="ZoneTexte 26">
              <a:extLst>
                <a:ext uri="{FF2B5EF4-FFF2-40B4-BE49-F238E27FC236}">
                  <a16:creationId xmlns:a16="http://schemas.microsoft.com/office/drawing/2014/main" id="{B6948041-A1CE-76ED-2B70-27110D5F86B6}"/>
                </a:ext>
              </a:extLst>
            </p:cNvPr>
            <p:cNvSpPr txBox="1"/>
            <p:nvPr/>
          </p:nvSpPr>
          <p:spPr>
            <a:xfrm>
              <a:off x="6237081" y="4358846"/>
              <a:ext cx="11224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fr-FR" dirty="0" err="1"/>
                <a:t>T</a:t>
              </a:r>
              <a:r>
                <a:rPr lang="fr-FR" baseline="-25000" dirty="0" err="1"/>
                <a:t>eff</a:t>
              </a:r>
              <a:r>
                <a:rPr kumimoji="0" lang="fr-FR" sz="1800" b="0" i="0" u="none" strike="noStrike" cap="none" spc="0" normalizeH="0" dirty="0">
                  <a:ln>
                    <a:noFill/>
                  </a:ln>
                  <a:solidFill>
                    <a:srgbClr val="000000"/>
                  </a:solidFill>
                  <a:effectLst/>
                  <a:uFillTx/>
                  <a:latin typeface="+mj-lt"/>
                  <a:ea typeface="+mj-ea"/>
                  <a:cs typeface="+mj-cs"/>
                  <a:sym typeface="Calibri"/>
                </a:rPr>
                <a:t>-B</a:t>
              </a:r>
            </a:p>
          </p:txBody>
        </p:sp>
        <p:sp>
          <p:nvSpPr>
            <p:cNvPr id="28" name="ZoneTexte 27">
              <a:extLst>
                <a:ext uri="{FF2B5EF4-FFF2-40B4-BE49-F238E27FC236}">
                  <a16:creationId xmlns:a16="http://schemas.microsoft.com/office/drawing/2014/main" id="{9C581FB1-DA6D-CC77-166E-4E8A5DB7F27B}"/>
                </a:ext>
              </a:extLst>
            </p:cNvPr>
            <p:cNvSpPr txBox="1"/>
            <p:nvPr/>
          </p:nvSpPr>
          <p:spPr>
            <a:xfrm>
              <a:off x="6248400" y="2184264"/>
              <a:ext cx="77521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j-lt"/>
                  <a:ea typeface="+mj-ea"/>
                  <a:cs typeface="+mj-cs"/>
                  <a:sym typeface="Calibri"/>
                </a:rPr>
                <a:t>Mass-B</a:t>
              </a:r>
            </a:p>
          </p:txBody>
        </p:sp>
      </p:grpSp>
      <p:sp>
        <p:nvSpPr>
          <p:cNvPr id="30" name="ZoneTexte 29">
            <a:extLst>
              <a:ext uri="{FF2B5EF4-FFF2-40B4-BE49-F238E27FC236}">
                <a16:creationId xmlns:a16="http://schemas.microsoft.com/office/drawing/2014/main" id="{FA6A84FA-F543-78A2-6D59-AAB2F69DEBAD}"/>
              </a:ext>
            </a:extLst>
          </p:cNvPr>
          <p:cNvSpPr txBox="1"/>
          <p:nvPr/>
        </p:nvSpPr>
        <p:spPr>
          <a:xfrm>
            <a:off x="10525276" y="6242089"/>
            <a:ext cx="148534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200" b="0" i="0" u="none" strike="noStrike" cap="none" spc="0" normalizeH="0" baseline="0" dirty="0">
                <a:ln>
                  <a:noFill/>
                </a:ln>
                <a:solidFill>
                  <a:srgbClr val="000000"/>
                </a:solidFill>
                <a:effectLst/>
                <a:uFillTx/>
                <a:latin typeface="+mj-lt"/>
                <a:ea typeface="+mj-ea"/>
                <a:cs typeface="+mj-cs"/>
                <a:sym typeface="Calibri"/>
              </a:rPr>
              <a:t>Mauduit et al., in </a:t>
            </a:r>
            <a:r>
              <a:rPr kumimoji="0" lang="fr-FR" sz="1200" b="0" i="0" u="none" strike="noStrike" cap="none" spc="0" normalizeH="0" baseline="0" dirty="0" err="1">
                <a:ln>
                  <a:noFill/>
                </a:ln>
                <a:solidFill>
                  <a:srgbClr val="000000"/>
                </a:solidFill>
                <a:effectLst/>
                <a:uFillTx/>
                <a:latin typeface="+mj-lt"/>
                <a:ea typeface="+mj-ea"/>
                <a:cs typeface="+mj-cs"/>
                <a:sym typeface="Calibri"/>
              </a:rPr>
              <a:t>prep</a:t>
            </a:r>
            <a:endParaRPr kumimoji="0" lang="fr-FR" sz="12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383571964"/>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C4503-5AFA-51CB-CEB2-703544498CBF}"/>
            </a:ext>
          </a:extLst>
        </p:cNvPr>
        <p:cNvGrpSpPr/>
        <p:nvPr/>
      </p:nvGrpSpPr>
      <p:grpSpPr>
        <a:xfrm>
          <a:off x="0" y="0"/>
          <a:ext cx="0" cy="0"/>
          <a:chOff x="0" y="0"/>
          <a:chExt cx="0" cy="0"/>
        </a:xfrm>
      </p:grpSpPr>
      <p:sp>
        <p:nvSpPr>
          <p:cNvPr id="135" name="Titre 1">
            <a:extLst>
              <a:ext uri="{FF2B5EF4-FFF2-40B4-BE49-F238E27FC236}">
                <a16:creationId xmlns:a16="http://schemas.microsoft.com/office/drawing/2014/main" id="{DCAE8ACC-6F11-0003-93DC-843A95B6F05E}"/>
              </a:ext>
            </a:extLst>
          </p:cNvPr>
          <p:cNvSpPr txBox="1">
            <a:spLocks noGrp="1"/>
          </p:cNvSpPr>
          <p:nvPr>
            <p:ph type="title"/>
          </p:nvPr>
        </p:nvSpPr>
        <p:spPr>
          <a:xfrm>
            <a:off x="838200" y="47827"/>
            <a:ext cx="10515600" cy="1325563"/>
          </a:xfrm>
          <a:prstGeom prst="rect">
            <a:avLst/>
          </a:prstGeom>
        </p:spPr>
        <p:txBody>
          <a:bodyPr/>
          <a:lstStyle>
            <a:lvl1pPr algn="ctr"/>
          </a:lstStyle>
          <a:p>
            <a:r>
              <a:rPr lang="fr-FR" dirty="0"/>
              <a:t>PALANTIR</a:t>
            </a:r>
            <a:endParaRPr dirty="0"/>
          </a:p>
        </p:txBody>
      </p:sp>
      <p:sp>
        <p:nvSpPr>
          <p:cNvPr id="139" name="Espace réservé du numéro de diapositive 3">
            <a:extLst>
              <a:ext uri="{FF2B5EF4-FFF2-40B4-BE49-F238E27FC236}">
                <a16:creationId xmlns:a16="http://schemas.microsoft.com/office/drawing/2014/main" id="{3A326E04-E634-E8A3-0F17-460C8BB20D43}"/>
              </a:ext>
            </a:extLst>
          </p:cNvPr>
          <p:cNvSpPr txBox="1">
            <a:spLocks noGrp="1"/>
          </p:cNvSpPr>
          <p:nvPr>
            <p:ph type="sldNum" sz="quarter" idx="2"/>
          </p:nvPr>
        </p:nvSpPr>
        <p:spPr>
          <a:xfrm>
            <a:off x="12010617" y="125382"/>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11</a:t>
            </a:fld>
            <a:endParaRPr/>
          </a:p>
        </p:txBody>
      </p:sp>
      <mc:AlternateContent xmlns:mc="http://schemas.openxmlformats.org/markup-compatibility/2006">
        <mc:Choice xmlns:a14="http://schemas.microsoft.com/office/drawing/2010/main" Requires="a14">
          <p:sp>
            <p:nvSpPr>
              <p:cNvPr id="2" name="ZoneTexte 1">
                <a:extLst>
                  <a:ext uri="{FF2B5EF4-FFF2-40B4-BE49-F238E27FC236}">
                    <a16:creationId xmlns:a16="http://schemas.microsoft.com/office/drawing/2014/main" id="{9AFE6E48-A19A-D998-AC76-0AF279D602FB}"/>
                  </a:ext>
                </a:extLst>
              </p:cNvPr>
              <p:cNvSpPr txBox="1"/>
              <p:nvPr/>
            </p:nvSpPr>
            <p:spPr>
              <a:xfrm>
                <a:off x="1227161" y="1809154"/>
                <a:ext cx="2749682" cy="6697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𝑃</m:t>
                          </m:r>
                        </m:e>
                        <m:sub>
                          <m:r>
                            <a:rPr lang="fr-FR" sz="2000" b="0" i="1" smtClean="0">
                              <a:latin typeface="Cambria Math" panose="02040503050406030204" pitchFamily="18" charset="0"/>
                            </a:rPr>
                            <m:t>𝑚𝑎𝑔</m:t>
                          </m:r>
                        </m:sub>
                      </m:sSub>
                      <m:r>
                        <a:rPr lang="fr-FR" sz="2000" b="0" i="1" smtClean="0">
                          <a:latin typeface="Cambria Math" panose="02040503050406030204" pitchFamily="18" charset="0"/>
                        </a:rPr>
                        <m:t>=</m:t>
                      </m:r>
                      <m:r>
                        <a:rPr lang="fr-FR" sz="2000" b="0" i="1" smtClean="0">
                          <a:solidFill>
                            <a:schemeClr val="tx1"/>
                          </a:solidFill>
                          <a:latin typeface="Cambria Math" panose="02040503050406030204" pitchFamily="18" charset="0"/>
                          <a:ea typeface="Cambria Math" panose="02040503050406030204" pitchFamily="18" charset="0"/>
                        </a:rPr>
                        <m:t>𝛽</m:t>
                      </m:r>
                      <m:r>
                        <a:rPr lang="fr-FR" sz="2000" b="0" i="1" smtClean="0">
                          <a:solidFill>
                            <a:schemeClr val="tx1"/>
                          </a:solidFill>
                          <a:latin typeface="Cambria Math" panose="02040503050406030204" pitchFamily="18" charset="0"/>
                        </a:rPr>
                        <m:t> </m:t>
                      </m:r>
                      <m:f>
                        <m:fPr>
                          <m:ctrlPr>
                            <a:rPr lang="fr-FR" sz="2000" b="0" i="1" smtClean="0">
                              <a:solidFill>
                                <a:schemeClr val="tx1"/>
                              </a:solidFill>
                              <a:latin typeface="Cambria Math" panose="02040503050406030204" pitchFamily="18" charset="0"/>
                            </a:rPr>
                          </m:ctrlPr>
                        </m:fPr>
                        <m:num>
                          <m:sSup>
                            <m:sSupPr>
                              <m:ctrlPr>
                                <a:rPr lang="fr-FR" sz="2000" b="0" i="1" smtClean="0">
                                  <a:solidFill>
                                    <a:schemeClr val="tx1"/>
                                  </a:solidFill>
                                  <a:latin typeface="Cambria Math" panose="02040503050406030204" pitchFamily="18" charset="0"/>
                                </a:rPr>
                              </m:ctrlPr>
                            </m:sSupPr>
                            <m:e>
                              <m:r>
                                <a:rPr lang="fr-FR" sz="2000" b="0" i="1" smtClean="0">
                                  <a:solidFill>
                                    <a:schemeClr val="tx1"/>
                                  </a:solidFill>
                                  <a:latin typeface="Cambria Math" panose="02040503050406030204" pitchFamily="18" charset="0"/>
                                </a:rPr>
                                <m:t>𝐵</m:t>
                              </m:r>
                            </m:e>
                            <m:sup>
                              <m:r>
                                <a:rPr lang="fr-FR" sz="2000" b="0" i="1" smtClean="0">
                                  <a:solidFill>
                                    <a:schemeClr val="tx1"/>
                                  </a:solidFill>
                                  <a:latin typeface="Cambria Math" panose="02040503050406030204" pitchFamily="18" charset="0"/>
                                </a:rPr>
                                <m:t>2</m:t>
                              </m:r>
                            </m:sup>
                          </m:sSup>
                        </m:num>
                        <m:den>
                          <m:sSub>
                            <m:sSubPr>
                              <m:ctrlPr>
                                <a:rPr lang="fr-FR" sz="2000" b="0" i="1" smtClean="0">
                                  <a:solidFill>
                                    <a:schemeClr val="tx1"/>
                                  </a:solidFill>
                                  <a:latin typeface="Cambria Math" panose="02040503050406030204" pitchFamily="18" charset="0"/>
                                  <a:ea typeface="Cambria Math" panose="02040503050406030204" pitchFamily="18" charset="0"/>
                                </a:rPr>
                              </m:ctrlPr>
                            </m:sSubPr>
                            <m:e>
                              <m:r>
                                <a:rPr lang="fr-FR" sz="2000" b="0" i="1" smtClean="0">
                                  <a:solidFill>
                                    <a:schemeClr val="tx1"/>
                                  </a:solidFill>
                                  <a:latin typeface="Cambria Math" panose="02040503050406030204" pitchFamily="18" charset="0"/>
                                  <a:ea typeface="Cambria Math" panose="02040503050406030204" pitchFamily="18" charset="0"/>
                                </a:rPr>
                                <m:t>𝜇</m:t>
                              </m:r>
                            </m:e>
                            <m:sub>
                              <m:r>
                                <a:rPr lang="fr-FR" sz="2000" b="0" i="1" smtClean="0">
                                  <a:solidFill>
                                    <a:schemeClr val="tx1"/>
                                  </a:solidFill>
                                  <a:latin typeface="Cambria Math" panose="02040503050406030204" pitchFamily="18" charset="0"/>
                                  <a:ea typeface="Cambria Math" panose="02040503050406030204" pitchFamily="18" charset="0"/>
                                </a:rPr>
                                <m:t>0</m:t>
                              </m:r>
                            </m:sub>
                          </m:sSub>
                        </m:den>
                      </m:f>
                      <m:r>
                        <a:rPr lang="fr-FR" sz="2000" b="0" i="1" smtClean="0">
                          <a:solidFill>
                            <a:schemeClr val="tx1"/>
                          </a:solidFill>
                          <a:latin typeface="Cambria Math" panose="02040503050406030204" pitchFamily="18" charset="0"/>
                        </a:rPr>
                        <m:t> </m:t>
                      </m:r>
                      <m:r>
                        <a:rPr lang="fr-FR" sz="2000" b="0" i="1" smtClean="0">
                          <a:solidFill>
                            <a:schemeClr val="tx1"/>
                          </a:solidFill>
                          <a:latin typeface="Cambria Math" panose="02040503050406030204" pitchFamily="18" charset="0"/>
                        </a:rPr>
                        <m:t>𝑣</m:t>
                      </m:r>
                      <m:r>
                        <a:rPr lang="fr-FR" sz="2000" b="0" i="1" smtClean="0">
                          <a:solidFill>
                            <a:schemeClr val="tx1"/>
                          </a:solidFill>
                          <a:latin typeface="Cambria Math" panose="02040503050406030204" pitchFamily="18" charset="0"/>
                          <a:ea typeface="Cambria Math" panose="02040503050406030204" pitchFamily="18" charset="0"/>
                        </a:rPr>
                        <m:t>𝜋</m:t>
                      </m:r>
                      <m:sSubSup>
                        <m:sSubSupPr>
                          <m:ctrlPr>
                            <a:rPr lang="fr-FR" sz="2000" b="0" i="1" smtClean="0">
                              <a:solidFill>
                                <a:schemeClr val="tx1"/>
                              </a:solidFill>
                              <a:latin typeface="Cambria Math" panose="02040503050406030204" pitchFamily="18" charset="0"/>
                              <a:ea typeface="Cambria Math" panose="02040503050406030204" pitchFamily="18" charset="0"/>
                            </a:rPr>
                          </m:ctrlPr>
                        </m:sSubSupPr>
                        <m:e>
                          <m:r>
                            <a:rPr lang="fr-FR" sz="2000" b="0" i="1" smtClean="0">
                              <a:solidFill>
                                <a:schemeClr val="tx1"/>
                              </a:solidFill>
                              <a:latin typeface="Cambria Math" panose="02040503050406030204" pitchFamily="18" charset="0"/>
                              <a:ea typeface="Cambria Math" panose="02040503050406030204" pitchFamily="18" charset="0"/>
                            </a:rPr>
                            <m:t>𝑅</m:t>
                          </m:r>
                        </m:e>
                        <m:sub>
                          <m:r>
                            <a:rPr lang="fr-FR" sz="2000" b="0" i="1" smtClean="0">
                              <a:solidFill>
                                <a:schemeClr val="tx1"/>
                              </a:solidFill>
                              <a:latin typeface="Cambria Math" panose="02040503050406030204" pitchFamily="18" charset="0"/>
                              <a:ea typeface="Cambria Math" panose="02040503050406030204" pitchFamily="18" charset="0"/>
                            </a:rPr>
                            <m:t>𝑜𝑏𝑠</m:t>
                          </m:r>
                        </m:sub>
                        <m:sup>
                          <m:r>
                            <a:rPr lang="fr-FR" sz="2000" b="0" i="1" smtClean="0">
                              <a:solidFill>
                                <a:schemeClr val="tx1"/>
                              </a:solidFill>
                              <a:latin typeface="Cambria Math" panose="02040503050406030204" pitchFamily="18" charset="0"/>
                              <a:ea typeface="Cambria Math" panose="02040503050406030204" pitchFamily="18" charset="0"/>
                            </a:rPr>
                            <m:t>2</m:t>
                          </m:r>
                        </m:sup>
                      </m:sSubSup>
                    </m:oMath>
                  </m:oMathPara>
                </a14:m>
                <a:endParaRPr lang="en-GB" sz="2000" dirty="0"/>
              </a:p>
            </p:txBody>
          </p:sp>
        </mc:Choice>
        <mc:Fallback>
          <p:sp>
            <p:nvSpPr>
              <p:cNvPr id="2" name="ZoneTexte 1">
                <a:extLst>
                  <a:ext uri="{FF2B5EF4-FFF2-40B4-BE49-F238E27FC236}">
                    <a16:creationId xmlns:a16="http://schemas.microsoft.com/office/drawing/2014/main" id="{9AFE6E48-A19A-D998-AC76-0AF279D602FB}"/>
                  </a:ext>
                </a:extLst>
              </p:cNvPr>
              <p:cNvSpPr txBox="1">
                <a:spLocks noRot="1" noChangeAspect="1" noMove="1" noResize="1" noEditPoints="1" noAdjustHandles="1" noChangeArrowheads="1" noChangeShapeType="1" noTextEdit="1"/>
              </p:cNvSpPr>
              <p:nvPr/>
            </p:nvSpPr>
            <p:spPr>
              <a:xfrm>
                <a:off x="1227161" y="1809154"/>
                <a:ext cx="2749682" cy="669799"/>
              </a:xfrm>
              <a:prstGeom prst="rect">
                <a:avLst/>
              </a:prstGeom>
              <a:blipFill>
                <a:blip r:embed="rId3"/>
                <a:stretch>
                  <a:fillRect b="-12963"/>
                </a:stretch>
              </a:blipFill>
            </p:spPr>
            <p:txBody>
              <a:bodyPr/>
              <a:lstStyle/>
              <a:p>
                <a:r>
                  <a:rPr lang="fr-FR">
                    <a:noFill/>
                  </a:rPr>
                  <a:t> </a:t>
                </a:r>
              </a:p>
            </p:txBody>
          </p:sp>
        </mc:Fallback>
      </mc:AlternateContent>
      <p:sp>
        <p:nvSpPr>
          <p:cNvPr id="7" name="ZoneTexte 6">
            <a:extLst>
              <a:ext uri="{FF2B5EF4-FFF2-40B4-BE49-F238E27FC236}">
                <a16:creationId xmlns:a16="http://schemas.microsoft.com/office/drawing/2014/main" id="{3F84715E-BD6B-6BAA-993C-3F3C4C58BE26}"/>
              </a:ext>
            </a:extLst>
          </p:cNvPr>
          <p:cNvSpPr txBox="1"/>
          <p:nvPr/>
        </p:nvSpPr>
        <p:spPr>
          <a:xfrm>
            <a:off x="1841244" y="3059670"/>
            <a:ext cx="249683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fr-FR" dirty="0"/>
              <a:t>Parker </a:t>
            </a:r>
            <a:r>
              <a:rPr lang="fr-FR" dirty="0" err="1"/>
              <a:t>stellar</a:t>
            </a:r>
            <a:r>
              <a:rPr lang="fr-FR" dirty="0"/>
              <a:t> </a:t>
            </a:r>
            <a:r>
              <a:rPr lang="fr-FR" dirty="0" err="1"/>
              <a:t>wind</a:t>
            </a:r>
            <a:r>
              <a:rPr lang="fr-FR" dirty="0"/>
              <a:t> model</a:t>
            </a: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
        <p:nvSpPr>
          <p:cNvPr id="8" name="ZoneTexte 7">
            <a:extLst>
              <a:ext uri="{FF2B5EF4-FFF2-40B4-BE49-F238E27FC236}">
                <a16:creationId xmlns:a16="http://schemas.microsoft.com/office/drawing/2014/main" id="{4C99C3E8-9942-576D-EF2A-DE5D1B4E4CE4}"/>
              </a:ext>
            </a:extLst>
          </p:cNvPr>
          <p:cNvSpPr txBox="1"/>
          <p:nvPr/>
        </p:nvSpPr>
        <p:spPr>
          <a:xfrm>
            <a:off x="1841244" y="3696509"/>
            <a:ext cx="253049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j-lt"/>
                <a:ea typeface="+mj-ea"/>
                <a:cs typeface="+mj-cs"/>
                <a:sym typeface="Calibri"/>
              </a:rPr>
              <a:t>Mass-radius </a:t>
            </a:r>
            <a:r>
              <a:rPr kumimoji="0" lang="fr-FR" sz="1800" b="0" i="0" u="none" strike="noStrike" cap="none" spc="0" normalizeH="0" baseline="0" dirty="0" err="1">
                <a:ln>
                  <a:noFill/>
                </a:ln>
                <a:solidFill>
                  <a:srgbClr val="000000"/>
                </a:solidFill>
                <a:effectLst/>
                <a:uFillTx/>
                <a:latin typeface="+mj-lt"/>
                <a:ea typeface="+mj-ea"/>
                <a:cs typeface="+mj-cs"/>
                <a:sym typeface="Calibri"/>
              </a:rPr>
              <a:t>empirical</a:t>
            </a:r>
            <a:r>
              <a:rPr kumimoji="0" lang="fr-FR" sz="1800" b="0" i="0" u="none" strike="noStrike" cap="none" spc="0" normalizeH="0" baseline="0" dirty="0">
                <a:ln>
                  <a:noFill/>
                </a:ln>
                <a:solidFill>
                  <a:srgbClr val="000000"/>
                </a:solidFill>
                <a:effectLst/>
                <a:uFillTx/>
                <a:latin typeface="+mj-lt"/>
                <a:ea typeface="+mj-ea"/>
                <a:cs typeface="+mj-cs"/>
                <a:sym typeface="Calibri"/>
              </a:rPr>
              <a:t> </a:t>
            </a:r>
            <a:r>
              <a:rPr kumimoji="0" lang="fr-FR" sz="1800" b="0" i="0" u="none" strike="noStrike" cap="none" spc="0" normalizeH="0" baseline="0" dirty="0" err="1">
                <a:ln>
                  <a:noFill/>
                </a:ln>
                <a:solidFill>
                  <a:srgbClr val="000000"/>
                </a:solidFill>
                <a:effectLst/>
                <a:uFillTx/>
                <a:latin typeface="+mj-lt"/>
                <a:ea typeface="+mj-ea"/>
                <a:cs typeface="+mj-cs"/>
                <a:sym typeface="Calibri"/>
              </a:rPr>
              <a:t>law</a:t>
            </a: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
        <p:nvSpPr>
          <p:cNvPr id="9" name="ZoneTexte 8">
            <a:extLst>
              <a:ext uri="{FF2B5EF4-FFF2-40B4-BE49-F238E27FC236}">
                <a16:creationId xmlns:a16="http://schemas.microsoft.com/office/drawing/2014/main" id="{2B270412-7FAE-F26E-5FEF-1A0021D4AEF7}"/>
              </a:ext>
            </a:extLst>
          </p:cNvPr>
          <p:cNvSpPr txBox="1"/>
          <p:nvPr/>
        </p:nvSpPr>
        <p:spPr>
          <a:xfrm>
            <a:off x="1841245" y="4345795"/>
            <a:ext cx="350191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err="1">
                <a:ln>
                  <a:noFill/>
                </a:ln>
                <a:solidFill>
                  <a:srgbClr val="000000"/>
                </a:solidFill>
                <a:effectLst/>
                <a:uFillTx/>
                <a:latin typeface="+mj-lt"/>
                <a:ea typeface="+mj-ea"/>
                <a:cs typeface="+mj-cs"/>
                <a:sym typeface="Calibri"/>
              </a:rPr>
              <a:t>Planetary</a:t>
            </a:r>
            <a:r>
              <a:rPr kumimoji="0" lang="fr-FR" sz="1800" b="0" i="0" u="none" strike="noStrike" cap="none" spc="0" normalizeH="0" baseline="0" dirty="0">
                <a:ln>
                  <a:noFill/>
                </a:ln>
                <a:solidFill>
                  <a:srgbClr val="000000"/>
                </a:solidFill>
                <a:effectLst/>
                <a:uFillTx/>
                <a:latin typeface="+mj-lt"/>
                <a:ea typeface="+mj-ea"/>
                <a:cs typeface="+mj-cs"/>
                <a:sym typeface="Calibri"/>
              </a:rPr>
              <a:t> </a:t>
            </a:r>
            <a:r>
              <a:rPr kumimoji="0" lang="fr-FR" sz="1800" b="0" i="0" u="none" strike="noStrike" cap="none" spc="0" normalizeH="0" baseline="0" dirty="0" err="1">
                <a:ln>
                  <a:noFill/>
                </a:ln>
                <a:solidFill>
                  <a:srgbClr val="000000"/>
                </a:solidFill>
                <a:effectLst/>
                <a:uFillTx/>
                <a:latin typeface="+mj-lt"/>
                <a:ea typeface="+mj-ea"/>
                <a:cs typeface="+mj-cs"/>
                <a:sym typeface="Calibri"/>
              </a:rPr>
              <a:t>magnetic</a:t>
            </a:r>
            <a:r>
              <a:rPr kumimoji="0" lang="fr-FR" sz="1800" b="0" i="0" u="none" strike="noStrike" cap="none" spc="0" normalizeH="0" baseline="0" dirty="0">
                <a:ln>
                  <a:noFill/>
                </a:ln>
                <a:solidFill>
                  <a:srgbClr val="000000"/>
                </a:solidFill>
                <a:effectLst/>
                <a:uFillTx/>
                <a:latin typeface="+mj-lt"/>
                <a:ea typeface="+mj-ea"/>
                <a:cs typeface="+mj-cs"/>
                <a:sym typeface="Calibri"/>
              </a:rPr>
              <a:t> moment </a:t>
            </a:r>
            <a:r>
              <a:rPr kumimoji="0" lang="fr-FR" sz="1800" b="0" i="0" u="none" strike="noStrike" cap="none" spc="0" normalizeH="0" baseline="0" dirty="0" err="1">
                <a:ln>
                  <a:noFill/>
                </a:ln>
                <a:solidFill>
                  <a:srgbClr val="000000"/>
                </a:solidFill>
                <a:effectLst/>
                <a:uFillTx/>
                <a:latin typeface="+mj-lt"/>
                <a:ea typeface="+mj-ea"/>
                <a:cs typeface="+mj-cs"/>
                <a:sym typeface="Calibri"/>
              </a:rPr>
              <a:t>models</a:t>
            </a: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grpSp>
        <p:nvGrpSpPr>
          <p:cNvPr id="13" name="Groupe 12">
            <a:extLst>
              <a:ext uri="{FF2B5EF4-FFF2-40B4-BE49-F238E27FC236}">
                <a16:creationId xmlns:a16="http://schemas.microsoft.com/office/drawing/2014/main" id="{3A9B7412-C346-1C53-53FE-DC4A1D681568}"/>
              </a:ext>
            </a:extLst>
          </p:cNvPr>
          <p:cNvGrpSpPr/>
          <p:nvPr/>
        </p:nvGrpSpPr>
        <p:grpSpPr>
          <a:xfrm>
            <a:off x="838200" y="3059668"/>
            <a:ext cx="777922" cy="2240276"/>
            <a:chOff x="838200" y="3059668"/>
            <a:chExt cx="777922" cy="2240276"/>
          </a:xfrm>
        </p:grpSpPr>
        <mc:AlternateContent xmlns:mc="http://schemas.openxmlformats.org/markup-compatibility/2006">
          <mc:Choice xmlns:a14="http://schemas.microsoft.com/office/drawing/2010/main" Requires="a14">
            <p:sp>
              <p:nvSpPr>
                <p:cNvPr id="4" name="ZoneTexte 3">
                  <a:extLst>
                    <a:ext uri="{FF2B5EF4-FFF2-40B4-BE49-F238E27FC236}">
                      <a16:creationId xmlns:a16="http://schemas.microsoft.com/office/drawing/2014/main" id="{1F547FEB-096F-CF79-2195-420B8A615B8E}"/>
                    </a:ext>
                  </a:extLst>
                </p:cNvPr>
                <p:cNvSpPr txBox="1"/>
                <p:nvPr/>
              </p:nvSpPr>
              <p:spPr>
                <a:xfrm>
                  <a:off x="838200" y="3657043"/>
                  <a:ext cx="777922" cy="3802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fr-FR" sz="1800" b="0" i="1" smtClean="0">
                                <a:solidFill>
                                  <a:schemeClr val="tx1"/>
                                </a:solidFill>
                                <a:latin typeface="Cambria Math" panose="02040503050406030204" pitchFamily="18" charset="0"/>
                                <a:ea typeface="Cambria Math" panose="02040503050406030204" pitchFamily="18" charset="0"/>
                              </a:rPr>
                            </m:ctrlPr>
                          </m:sSubSupPr>
                          <m:e>
                            <m:r>
                              <a:rPr lang="fr-FR" sz="1800" b="0" i="1" smtClean="0">
                                <a:solidFill>
                                  <a:schemeClr val="tx1"/>
                                </a:solidFill>
                                <a:latin typeface="Cambria Math" panose="02040503050406030204" pitchFamily="18" charset="0"/>
                                <a:ea typeface="Cambria Math" panose="02040503050406030204" pitchFamily="18" charset="0"/>
                              </a:rPr>
                              <m:t>𝑅</m:t>
                            </m:r>
                          </m:e>
                          <m:sub>
                            <m:r>
                              <a:rPr lang="fr-FR" sz="1800" b="0" i="1" smtClean="0">
                                <a:solidFill>
                                  <a:schemeClr val="tx1"/>
                                </a:solidFill>
                                <a:latin typeface="Cambria Math" panose="02040503050406030204" pitchFamily="18" charset="0"/>
                                <a:ea typeface="Cambria Math" panose="02040503050406030204" pitchFamily="18" charset="0"/>
                              </a:rPr>
                              <m:t>𝑜𝑏𝑠</m:t>
                            </m:r>
                          </m:sub>
                          <m:sup>
                            <m:r>
                              <a:rPr lang="fr-FR" sz="1800" b="0" i="1" smtClean="0">
                                <a:solidFill>
                                  <a:schemeClr val="tx1"/>
                                </a:solidFill>
                                <a:latin typeface="Cambria Math" panose="02040503050406030204" pitchFamily="18" charset="0"/>
                                <a:ea typeface="Cambria Math" panose="02040503050406030204" pitchFamily="18" charset="0"/>
                              </a:rPr>
                              <m:t>2</m:t>
                            </m:r>
                          </m:sup>
                        </m:sSubSup>
                      </m:oMath>
                    </m:oMathPara>
                  </a14:m>
                  <a:endParaRPr lang="fr-FR" dirty="0"/>
                </a:p>
              </p:txBody>
            </p:sp>
          </mc:Choice>
          <mc:Fallback>
            <p:sp>
              <p:nvSpPr>
                <p:cNvPr id="4" name="ZoneTexte 3">
                  <a:extLst>
                    <a:ext uri="{FF2B5EF4-FFF2-40B4-BE49-F238E27FC236}">
                      <a16:creationId xmlns:a16="http://schemas.microsoft.com/office/drawing/2014/main" id="{1F547FEB-096F-CF79-2195-420B8A615B8E}"/>
                    </a:ext>
                  </a:extLst>
                </p:cNvPr>
                <p:cNvSpPr txBox="1">
                  <a:spLocks noRot="1" noChangeAspect="1" noMove="1" noResize="1" noEditPoints="1" noAdjustHandles="1" noChangeArrowheads="1" noChangeShapeType="1" noTextEdit="1"/>
                </p:cNvSpPr>
                <p:nvPr/>
              </p:nvSpPr>
              <p:spPr>
                <a:xfrm>
                  <a:off x="838200" y="3657043"/>
                  <a:ext cx="777922" cy="380297"/>
                </a:xfrm>
                <a:prstGeom prst="rect">
                  <a:avLst/>
                </a:prstGeom>
                <a:blipFill>
                  <a:blip r:embed="rId4"/>
                  <a:stretch>
                    <a:fillRect b="-3333"/>
                  </a:stretch>
                </a:blipFill>
                <a:ln w="12700" cap="flat">
                  <a:noFill/>
                  <a:miter lim="400000"/>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6" name="ZoneTexte 5">
                  <a:extLst>
                    <a:ext uri="{FF2B5EF4-FFF2-40B4-BE49-F238E27FC236}">
                      <a16:creationId xmlns:a16="http://schemas.microsoft.com/office/drawing/2014/main" id="{13FDC3C1-4977-A022-9425-6AAD9FCBA74C}"/>
                    </a:ext>
                  </a:extLst>
                </p:cNvPr>
                <p:cNvSpPr txBox="1"/>
                <p:nvPr/>
              </p:nvSpPr>
              <p:spPr>
                <a:xfrm>
                  <a:off x="838200" y="3059668"/>
                  <a:ext cx="53226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fr-FR" sz="1800" b="0" i="1" smtClean="0">
                            <a:solidFill>
                              <a:schemeClr val="tx1"/>
                            </a:solidFill>
                            <a:latin typeface="Cambria Math" panose="02040503050406030204" pitchFamily="18" charset="0"/>
                          </a:rPr>
                          <m:t>𝑣</m:t>
                        </m:r>
                      </m:oMath>
                    </m:oMathPara>
                  </a14:m>
                  <a:endParaRPr lang="fr-FR" dirty="0"/>
                </a:p>
              </p:txBody>
            </p:sp>
          </mc:Choice>
          <mc:Fallback>
            <p:sp>
              <p:nvSpPr>
                <p:cNvPr id="6" name="ZoneTexte 5">
                  <a:extLst>
                    <a:ext uri="{FF2B5EF4-FFF2-40B4-BE49-F238E27FC236}">
                      <a16:creationId xmlns:a16="http://schemas.microsoft.com/office/drawing/2014/main" id="{13FDC3C1-4977-A022-9425-6AAD9FCBA74C}"/>
                    </a:ext>
                  </a:extLst>
                </p:cNvPr>
                <p:cNvSpPr txBox="1">
                  <a:spLocks noRot="1" noChangeAspect="1" noMove="1" noResize="1" noEditPoints="1" noAdjustHandles="1" noChangeArrowheads="1" noChangeShapeType="1" noTextEdit="1"/>
                </p:cNvSpPr>
                <p:nvPr/>
              </p:nvSpPr>
              <p:spPr>
                <a:xfrm>
                  <a:off x="838200" y="3059668"/>
                  <a:ext cx="532263" cy="369332"/>
                </a:xfrm>
                <a:prstGeom prst="rect">
                  <a:avLst/>
                </a:prstGeom>
                <a:blipFill>
                  <a:blip r:embed="rId5"/>
                  <a:stretch>
                    <a:fillRect/>
                  </a:stretch>
                </a:blipFill>
                <a:ln w="12700" cap="flat">
                  <a:noFill/>
                  <a:miter lim="400000"/>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1" name="ZoneTexte 10">
                  <a:extLst>
                    <a:ext uri="{FF2B5EF4-FFF2-40B4-BE49-F238E27FC236}">
                      <a16:creationId xmlns:a16="http://schemas.microsoft.com/office/drawing/2014/main" id="{F465279A-84FC-4170-B335-E9CF8F75D12A}"/>
                    </a:ext>
                  </a:extLst>
                </p:cNvPr>
                <p:cNvSpPr txBox="1"/>
                <p:nvPr/>
              </p:nvSpPr>
              <p:spPr>
                <a:xfrm>
                  <a:off x="838200" y="4930612"/>
                  <a:ext cx="53226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800" b="0" i="1" smtClean="0">
                                <a:solidFill>
                                  <a:schemeClr val="tx1"/>
                                </a:solidFill>
                                <a:latin typeface="Cambria Math" panose="02040503050406030204" pitchFamily="18" charset="0"/>
                              </a:rPr>
                            </m:ctrlPr>
                          </m:sSupPr>
                          <m:e>
                            <m:r>
                              <a:rPr lang="fr-FR" sz="1800" b="0" i="1" smtClean="0">
                                <a:solidFill>
                                  <a:schemeClr val="tx1"/>
                                </a:solidFill>
                                <a:latin typeface="Cambria Math" panose="02040503050406030204" pitchFamily="18" charset="0"/>
                              </a:rPr>
                              <m:t>𝐵</m:t>
                            </m:r>
                          </m:e>
                          <m:sup>
                            <m:r>
                              <a:rPr lang="fr-FR" sz="1800" b="0" i="1" smtClean="0">
                                <a:solidFill>
                                  <a:schemeClr val="tx1"/>
                                </a:solidFill>
                                <a:latin typeface="Cambria Math" panose="02040503050406030204" pitchFamily="18" charset="0"/>
                              </a:rPr>
                              <m:t>2</m:t>
                            </m:r>
                          </m:sup>
                        </m:sSup>
                      </m:oMath>
                    </m:oMathPara>
                  </a14:m>
                  <a:endParaRPr lang="fr-FR" dirty="0"/>
                </a:p>
              </p:txBody>
            </p:sp>
          </mc:Choice>
          <mc:Fallback>
            <p:sp>
              <p:nvSpPr>
                <p:cNvPr id="11" name="ZoneTexte 10">
                  <a:extLst>
                    <a:ext uri="{FF2B5EF4-FFF2-40B4-BE49-F238E27FC236}">
                      <a16:creationId xmlns:a16="http://schemas.microsoft.com/office/drawing/2014/main" id="{F465279A-84FC-4170-B335-E9CF8F75D12A}"/>
                    </a:ext>
                  </a:extLst>
                </p:cNvPr>
                <p:cNvSpPr txBox="1">
                  <a:spLocks noRot="1" noChangeAspect="1" noMove="1" noResize="1" noEditPoints="1" noAdjustHandles="1" noChangeArrowheads="1" noChangeShapeType="1" noTextEdit="1"/>
                </p:cNvSpPr>
                <p:nvPr/>
              </p:nvSpPr>
              <p:spPr>
                <a:xfrm>
                  <a:off x="838200" y="4930612"/>
                  <a:ext cx="532263" cy="369332"/>
                </a:xfrm>
                <a:prstGeom prst="rect">
                  <a:avLst/>
                </a:prstGeom>
                <a:blipFill>
                  <a:blip r:embed="rId6"/>
                  <a:stretch>
                    <a:fillRect/>
                  </a:stretch>
                </a:blipFill>
                <a:ln w="12700" cap="flat">
                  <a:noFill/>
                  <a:miter lim="400000"/>
                </a:ln>
                <a:effectLst/>
              </p:spPr>
              <p:txBody>
                <a:bodyPr/>
                <a:lstStyle/>
                <a:p>
                  <a:r>
                    <a:rPr lang="fr-FR">
                      <a:noFill/>
                    </a:rPr>
                    <a:t> </a:t>
                  </a:r>
                </a:p>
              </p:txBody>
            </p:sp>
          </mc:Fallback>
        </mc:AlternateContent>
      </p:grpSp>
      <p:sp>
        <p:nvSpPr>
          <p:cNvPr id="12" name="ZoneTexte 11">
            <a:extLst>
              <a:ext uri="{FF2B5EF4-FFF2-40B4-BE49-F238E27FC236}">
                <a16:creationId xmlns:a16="http://schemas.microsoft.com/office/drawing/2014/main" id="{1625798A-7875-FEA8-204A-88232AAC7C1C}"/>
              </a:ext>
            </a:extLst>
          </p:cNvPr>
          <p:cNvSpPr txBox="1"/>
          <p:nvPr/>
        </p:nvSpPr>
        <p:spPr>
          <a:xfrm>
            <a:off x="1841244" y="4930611"/>
            <a:ext cx="3289110"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fr-FR" sz="1800" b="0" i="0" u="none" strike="noStrike" cap="none" spc="0" normalizeH="0" baseline="0" dirty="0" err="1">
                <a:ln>
                  <a:noFill/>
                </a:ln>
                <a:solidFill>
                  <a:srgbClr val="000000"/>
                </a:solidFill>
                <a:effectLst/>
                <a:uFillTx/>
                <a:latin typeface="+mj-lt"/>
                <a:ea typeface="+mj-ea"/>
                <a:cs typeface="+mj-cs"/>
                <a:sym typeface="Calibri"/>
              </a:rPr>
              <a:t>Empirical</a:t>
            </a:r>
            <a:r>
              <a:rPr kumimoji="0" lang="fr-FR" sz="1800" b="0" i="0" u="none" strike="noStrike" cap="none" spc="0" normalizeH="0" baseline="0" dirty="0">
                <a:ln>
                  <a:noFill/>
                </a:ln>
                <a:solidFill>
                  <a:srgbClr val="000000"/>
                </a:solidFill>
                <a:effectLst/>
                <a:uFillTx/>
                <a:latin typeface="+mj-lt"/>
                <a:ea typeface="+mj-ea"/>
                <a:cs typeface="+mj-cs"/>
                <a:sym typeface="Calibri"/>
              </a:rPr>
              <a:t> </a:t>
            </a:r>
            <a:r>
              <a:rPr kumimoji="0" lang="fr-FR" sz="1800" b="0" i="0" u="none" strike="noStrike" cap="none" spc="0" normalizeH="0" baseline="0" dirty="0" err="1">
                <a:ln>
                  <a:noFill/>
                </a:ln>
                <a:solidFill>
                  <a:srgbClr val="000000"/>
                </a:solidFill>
                <a:effectLst/>
                <a:uFillTx/>
                <a:latin typeface="+mj-lt"/>
                <a:ea typeface="+mj-ea"/>
                <a:cs typeface="+mj-cs"/>
                <a:sym typeface="Calibri"/>
              </a:rPr>
              <a:t>laws</a:t>
            </a:r>
            <a:r>
              <a:rPr kumimoji="0" lang="fr-FR" sz="1800" b="0" i="0" u="none" strike="noStrike" cap="none" spc="0" normalizeH="0" baseline="0" dirty="0">
                <a:ln>
                  <a:noFill/>
                </a:ln>
                <a:solidFill>
                  <a:srgbClr val="000000"/>
                </a:solidFill>
                <a:effectLst/>
                <a:uFillTx/>
                <a:latin typeface="+mj-lt"/>
                <a:ea typeface="+mj-ea"/>
                <a:cs typeface="+mj-cs"/>
                <a:sym typeface="Calibri"/>
              </a:rPr>
              <a:t> </a:t>
            </a:r>
            <a:r>
              <a:rPr kumimoji="0" lang="fr-FR" sz="1800" b="0" i="0" u="none" strike="noStrike" cap="none" spc="0" normalizeH="0" baseline="0" dirty="0" err="1">
                <a:ln>
                  <a:noFill/>
                </a:ln>
                <a:solidFill>
                  <a:srgbClr val="000000"/>
                </a:solidFill>
                <a:effectLst/>
                <a:uFillTx/>
                <a:latin typeface="+mj-lt"/>
                <a:ea typeface="+mj-ea"/>
                <a:cs typeface="+mj-cs"/>
                <a:sym typeface="Calibri"/>
              </a:rPr>
              <a:t>from</a:t>
            </a:r>
            <a:r>
              <a:rPr kumimoji="0" lang="fr-FR" sz="1800" b="0" i="0" u="none" strike="noStrike" cap="none" spc="0" normalizeH="0" baseline="0" dirty="0">
                <a:ln>
                  <a:noFill/>
                </a:ln>
                <a:solidFill>
                  <a:srgbClr val="000000"/>
                </a:solidFill>
                <a:effectLst/>
                <a:uFillTx/>
                <a:latin typeface="+mj-lt"/>
                <a:ea typeface="+mj-ea"/>
                <a:cs typeface="+mj-cs"/>
                <a:sym typeface="Calibri"/>
              </a:rPr>
              <a:t> mass and/or effective </a:t>
            </a:r>
            <a:r>
              <a:rPr kumimoji="0" lang="fr-FR" sz="1800" b="0" i="0" u="none" strike="noStrike" cap="none" spc="0" normalizeH="0" baseline="0" dirty="0" err="1">
                <a:ln>
                  <a:noFill/>
                </a:ln>
                <a:solidFill>
                  <a:srgbClr val="000000"/>
                </a:solidFill>
                <a:effectLst/>
                <a:uFillTx/>
                <a:latin typeface="+mj-lt"/>
                <a:ea typeface="+mj-ea"/>
                <a:cs typeface="+mj-cs"/>
                <a:sym typeface="Calibri"/>
              </a:rPr>
              <a:t>temperature</a:t>
            </a:r>
            <a:r>
              <a:rPr lang="fr-FR" dirty="0"/>
              <a:t> </a:t>
            </a:r>
            <a:r>
              <a:rPr lang="fr-FR" dirty="0" err="1"/>
              <a:t>from</a:t>
            </a:r>
            <a:r>
              <a:rPr lang="fr-FR" dirty="0"/>
              <a:t> </a:t>
            </a:r>
            <a:r>
              <a:rPr lang="fr-FR" dirty="0" err="1"/>
              <a:t>preliminary</a:t>
            </a:r>
            <a:r>
              <a:rPr lang="fr-FR" dirty="0"/>
              <a:t> </a:t>
            </a:r>
            <a:r>
              <a:rPr lang="fr-FR" dirty="0" err="1"/>
              <a:t>catalog</a:t>
            </a: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
        <p:nvSpPr>
          <p:cNvPr id="23" name="ZoneTexte 22">
            <a:extLst>
              <a:ext uri="{FF2B5EF4-FFF2-40B4-BE49-F238E27FC236}">
                <a16:creationId xmlns:a16="http://schemas.microsoft.com/office/drawing/2014/main" id="{649CBD85-356A-CC9F-CD08-7AEFE549A5B4}"/>
              </a:ext>
            </a:extLst>
          </p:cNvPr>
          <p:cNvSpPr txBox="1"/>
          <p:nvPr/>
        </p:nvSpPr>
        <p:spPr>
          <a:xfrm>
            <a:off x="6223379" y="5308979"/>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
        <p:nvSpPr>
          <p:cNvPr id="3" name="ZoneTexte 2">
            <a:extLst>
              <a:ext uri="{FF2B5EF4-FFF2-40B4-BE49-F238E27FC236}">
                <a16:creationId xmlns:a16="http://schemas.microsoft.com/office/drawing/2014/main" id="{17241AA8-B785-264A-6BA1-6032C74B7591}"/>
              </a:ext>
            </a:extLst>
          </p:cNvPr>
          <p:cNvSpPr txBox="1"/>
          <p:nvPr/>
        </p:nvSpPr>
        <p:spPr>
          <a:xfrm>
            <a:off x="6728347" y="2608775"/>
            <a:ext cx="4367540"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j-lt"/>
                <a:ea typeface="+mj-ea"/>
                <a:cs typeface="+mj-cs"/>
                <a:sym typeface="Calibri"/>
              </a:rPr>
              <a:t>Mauduit et al. (in </a:t>
            </a:r>
            <a:r>
              <a:rPr kumimoji="0" lang="fr-FR" sz="1800" b="0" i="0" u="none" strike="noStrike" cap="none" spc="0" normalizeH="0" baseline="0" dirty="0" err="1">
                <a:ln>
                  <a:noFill/>
                </a:ln>
                <a:solidFill>
                  <a:srgbClr val="000000"/>
                </a:solidFill>
                <a:effectLst/>
                <a:uFillTx/>
                <a:latin typeface="+mj-lt"/>
                <a:ea typeface="+mj-ea"/>
                <a:cs typeface="+mj-cs"/>
                <a:sym typeface="Calibri"/>
              </a:rPr>
              <a:t>prep</a:t>
            </a:r>
            <a:r>
              <a:rPr kumimoji="0" lang="fr-FR" sz="1800" b="0" i="0" u="none" strike="noStrike" cap="none" spc="0" normalizeH="0" baseline="0" dirty="0">
                <a:ln>
                  <a:noFill/>
                </a:ln>
                <a:solidFill>
                  <a:srgbClr val="000000"/>
                </a:solidFill>
                <a:effectLst/>
                <a:uFillTx/>
                <a:latin typeface="+mj-lt"/>
                <a:ea typeface="+mj-ea"/>
                <a:cs typeface="+mj-cs"/>
                <a:sym typeface="Calibri"/>
              </a:rPr>
              <a:t>)</a:t>
            </a:r>
          </a:p>
          <a:p>
            <a:pPr marL="0" marR="0" indent="0" algn="l" defTabSz="914400" rtl="0" fontAlgn="auto" latinLnBrk="0" hangingPunct="0">
              <a:lnSpc>
                <a:spcPct val="100000"/>
              </a:lnSpc>
              <a:spcBef>
                <a:spcPts val="0"/>
              </a:spcBef>
              <a:spcAft>
                <a:spcPts val="0"/>
              </a:spcAft>
              <a:buClrTx/>
              <a:buSzTx/>
              <a:buFontTx/>
              <a:buNone/>
              <a:tabLst/>
            </a:pPr>
            <a:endParaRPr lang="fr-FR" dirty="0"/>
          </a:p>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j-lt"/>
                <a:ea typeface="+mj-ea"/>
                <a:cs typeface="+mj-cs"/>
                <a:sym typeface="Calibri"/>
              </a:rPr>
              <a:t>Code on git:</a:t>
            </a:r>
          </a:p>
          <a:p>
            <a:r>
              <a:rPr lang="fr-FR" dirty="0">
                <a:hlinkClick r:id="rId7"/>
              </a:rPr>
              <a:t>https://github.com/EmilieMauduit/PALANTIR</a:t>
            </a:r>
            <a:endParaRPr lang="fr-FR" dirty="0"/>
          </a:p>
          <a:p>
            <a:endParaRPr kumimoji="0" lang="fr-FR" sz="1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pic>
        <p:nvPicPr>
          <p:cNvPr id="10" name="Image 9">
            <a:extLst>
              <a:ext uri="{FF2B5EF4-FFF2-40B4-BE49-F238E27FC236}">
                <a16:creationId xmlns:a16="http://schemas.microsoft.com/office/drawing/2014/main" id="{939755AE-A0F0-72CF-07FF-CB368CE01C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9768" y="3859174"/>
            <a:ext cx="2142875" cy="2142875"/>
          </a:xfrm>
          <a:prstGeom prst="rect">
            <a:avLst/>
          </a:prstGeom>
        </p:spPr>
      </p:pic>
      <p:grpSp>
        <p:nvGrpSpPr>
          <p:cNvPr id="16" name="Groupe 15">
            <a:extLst>
              <a:ext uri="{FF2B5EF4-FFF2-40B4-BE49-F238E27FC236}">
                <a16:creationId xmlns:a16="http://schemas.microsoft.com/office/drawing/2014/main" id="{0B876180-C0A6-4ABE-8816-1A9C7C22AAEE}"/>
              </a:ext>
            </a:extLst>
          </p:cNvPr>
          <p:cNvGrpSpPr/>
          <p:nvPr/>
        </p:nvGrpSpPr>
        <p:grpSpPr>
          <a:xfrm>
            <a:off x="1628435" y="4930611"/>
            <a:ext cx="3501919" cy="923328"/>
            <a:chOff x="1628435" y="4930611"/>
            <a:chExt cx="3501919" cy="923328"/>
          </a:xfrm>
        </p:grpSpPr>
        <p:sp>
          <p:nvSpPr>
            <p:cNvPr id="14" name="Rectangle 13">
              <a:extLst>
                <a:ext uri="{FF2B5EF4-FFF2-40B4-BE49-F238E27FC236}">
                  <a16:creationId xmlns:a16="http://schemas.microsoft.com/office/drawing/2014/main" id="{2C66AF16-0040-BA9D-30ED-1397A6FABA5C}"/>
                </a:ext>
              </a:extLst>
            </p:cNvPr>
            <p:cNvSpPr/>
            <p:nvPr/>
          </p:nvSpPr>
          <p:spPr>
            <a:xfrm>
              <a:off x="1628435" y="4930611"/>
              <a:ext cx="3501919" cy="923328"/>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
          <p:nvSpPr>
            <p:cNvPr id="15" name="ZoneTexte 14">
              <a:extLst>
                <a:ext uri="{FF2B5EF4-FFF2-40B4-BE49-F238E27FC236}">
                  <a16:creationId xmlns:a16="http://schemas.microsoft.com/office/drawing/2014/main" id="{56958FC9-1A7F-0C4F-038D-F58A39A41C99}"/>
                </a:ext>
              </a:extLst>
            </p:cNvPr>
            <p:cNvSpPr txBox="1"/>
            <p:nvPr/>
          </p:nvSpPr>
          <p:spPr>
            <a:xfrm>
              <a:off x="1923360" y="5069110"/>
              <a:ext cx="291602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fr-FR" dirty="0" err="1"/>
                <a:t>Catalog</a:t>
              </a:r>
              <a:r>
                <a:rPr lang="fr-FR" dirty="0"/>
                <a:t> </a:t>
              </a:r>
              <a:r>
                <a:rPr lang="fr-FR" dirty="0" err="1"/>
                <a:t>expended</a:t>
              </a:r>
              <a:r>
                <a:rPr lang="fr-FR" dirty="0"/>
                <a:t> in the </a:t>
              </a:r>
              <a:r>
                <a:rPr lang="fr-FR" dirty="0" err="1"/>
                <a:t>mean</a:t>
              </a:r>
              <a:r>
                <a:rPr lang="fr-FR" dirty="0"/>
                <a:t> time ⇒ new </a:t>
              </a:r>
              <a:r>
                <a:rPr lang="fr-FR" dirty="0" err="1"/>
                <a:t>approach</a:t>
              </a: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3236680187"/>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0DBBA-06F2-9A64-3C8D-6AAE04AC197A}"/>
            </a:ext>
          </a:extLst>
        </p:cNvPr>
        <p:cNvGrpSpPr/>
        <p:nvPr/>
      </p:nvGrpSpPr>
      <p:grpSpPr>
        <a:xfrm>
          <a:off x="0" y="0"/>
          <a:ext cx="0" cy="0"/>
          <a:chOff x="0" y="0"/>
          <a:chExt cx="0" cy="0"/>
        </a:xfrm>
      </p:grpSpPr>
      <p:sp>
        <p:nvSpPr>
          <p:cNvPr id="170" name="Titre 1">
            <a:extLst>
              <a:ext uri="{FF2B5EF4-FFF2-40B4-BE49-F238E27FC236}">
                <a16:creationId xmlns:a16="http://schemas.microsoft.com/office/drawing/2014/main" id="{4F4D1E2F-1214-AF32-799E-4E2574E00812}"/>
              </a:ext>
            </a:extLst>
          </p:cNvPr>
          <p:cNvSpPr txBox="1">
            <a:spLocks noGrp="1"/>
          </p:cNvSpPr>
          <p:nvPr>
            <p:ph type="title"/>
          </p:nvPr>
        </p:nvSpPr>
        <p:spPr>
          <a:xfrm>
            <a:off x="838200" y="47827"/>
            <a:ext cx="10515600" cy="1325563"/>
          </a:xfrm>
          <a:prstGeom prst="rect">
            <a:avLst/>
          </a:prstGeom>
        </p:spPr>
        <p:txBody>
          <a:bodyPr/>
          <a:lstStyle>
            <a:lvl1pPr algn="ctr"/>
          </a:lstStyle>
          <a:p>
            <a:r>
              <a:t>Stellar magnetic fields catalog</a:t>
            </a:r>
          </a:p>
        </p:txBody>
      </p:sp>
      <p:sp>
        <p:nvSpPr>
          <p:cNvPr id="171" name="Espace réservé du contenu 2">
            <a:extLst>
              <a:ext uri="{FF2B5EF4-FFF2-40B4-BE49-F238E27FC236}">
                <a16:creationId xmlns:a16="http://schemas.microsoft.com/office/drawing/2014/main" id="{9911DF8C-74D8-85B5-E1F9-2CF3EB4BBEF1}"/>
              </a:ext>
            </a:extLst>
          </p:cNvPr>
          <p:cNvSpPr txBox="1">
            <a:spLocks noGrp="1"/>
          </p:cNvSpPr>
          <p:nvPr>
            <p:ph type="body" idx="1"/>
          </p:nvPr>
        </p:nvSpPr>
        <p:spPr>
          <a:xfrm>
            <a:off x="502919" y="2320119"/>
            <a:ext cx="10314442" cy="3631698"/>
          </a:xfrm>
          <a:prstGeom prst="rect">
            <a:avLst/>
          </a:prstGeom>
        </p:spPr>
        <p:txBody>
          <a:bodyPr/>
          <a:lstStyle/>
          <a:p>
            <a:pPr>
              <a:defRPr sz="2400"/>
            </a:pPr>
            <a:r>
              <a:t>No existing general database</a:t>
            </a:r>
          </a:p>
          <a:p>
            <a:pPr>
              <a:defRPr sz="2400"/>
            </a:pPr>
            <a:r>
              <a:t>Data collected from the literature (~35 papers + embedded citations)</a:t>
            </a:r>
          </a:p>
          <a:p>
            <a:pPr marL="0" indent="0">
              <a:buSzTx/>
              <a:buNone/>
              <a:defRPr sz="2400"/>
            </a:pPr>
            <a:endParaRPr/>
          </a:p>
          <a:p>
            <a:pPr marL="342900" indent="-342900">
              <a:lnSpc>
                <a:spcPct val="100000"/>
              </a:lnSpc>
              <a:spcBef>
                <a:spcPts val="0"/>
              </a:spcBef>
              <a:buClr>
                <a:srgbClr val="000000"/>
              </a:buClr>
              <a:buFont typeface="Wingdings-Regular"/>
              <a:buChar char="➢"/>
              <a:defRPr sz="2400"/>
            </a:pPr>
            <a:r>
              <a:t>5848 entries</a:t>
            </a:r>
          </a:p>
          <a:p>
            <a:pPr marL="342900" indent="-342900">
              <a:lnSpc>
                <a:spcPct val="100000"/>
              </a:lnSpc>
              <a:spcBef>
                <a:spcPts val="0"/>
              </a:spcBef>
              <a:buClr>
                <a:srgbClr val="000000"/>
              </a:buClr>
              <a:buFont typeface="Wingdings-Regular"/>
              <a:buChar char="➢"/>
              <a:defRPr sz="2400"/>
            </a:pPr>
            <a:r>
              <a:t>2673 distinct stars</a:t>
            </a:r>
          </a:p>
        </p:txBody>
      </p:sp>
      <p:pic>
        <p:nvPicPr>
          <p:cNvPr id="172" name="Image 4" descr="Image 4">
            <a:extLst>
              <a:ext uri="{FF2B5EF4-FFF2-40B4-BE49-F238E27FC236}">
                <a16:creationId xmlns:a16="http://schemas.microsoft.com/office/drawing/2014/main" id="{5D2A64C8-D2AF-EC45-FE60-C5495DEAE5CB}"/>
              </a:ext>
            </a:extLst>
          </p:cNvPr>
          <p:cNvPicPr>
            <a:picLocks noChangeAspect="1"/>
          </p:cNvPicPr>
          <p:nvPr/>
        </p:nvPicPr>
        <p:blipFill>
          <a:blip r:embed="rId3"/>
          <a:srcRect b="68172"/>
          <a:stretch>
            <a:fillRect/>
          </a:stretch>
        </p:blipFill>
        <p:spPr>
          <a:xfrm>
            <a:off x="574915" y="4356413"/>
            <a:ext cx="11071273" cy="1352370"/>
          </a:xfrm>
          <a:prstGeom prst="rect">
            <a:avLst/>
          </a:prstGeom>
          <a:ln w="12700">
            <a:miter lim="400000"/>
          </a:ln>
        </p:spPr>
      </p:pic>
      <p:sp>
        <p:nvSpPr>
          <p:cNvPr id="173" name="Espace réservé du numéro de diapositive 3">
            <a:extLst>
              <a:ext uri="{FF2B5EF4-FFF2-40B4-BE49-F238E27FC236}">
                <a16:creationId xmlns:a16="http://schemas.microsoft.com/office/drawing/2014/main" id="{8AF572F0-0D85-DA29-BC49-E732DB16793C}"/>
              </a:ext>
            </a:extLst>
          </p:cNvPr>
          <p:cNvSpPr txBox="1">
            <a:spLocks noGrp="1"/>
          </p:cNvSpPr>
          <p:nvPr>
            <p:ph type="sldNum" sz="quarter" idx="2"/>
          </p:nvPr>
        </p:nvSpPr>
        <p:spPr>
          <a:xfrm>
            <a:off x="12010617" y="125382"/>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a:p>
        </p:txBody>
      </p:sp>
      <p:sp>
        <p:nvSpPr>
          <p:cNvPr id="174" name="Rectangle 4">
            <a:extLst>
              <a:ext uri="{FF2B5EF4-FFF2-40B4-BE49-F238E27FC236}">
                <a16:creationId xmlns:a16="http://schemas.microsoft.com/office/drawing/2014/main" id="{B644A394-F3F2-768F-0B6B-F213153C263D}"/>
              </a:ext>
            </a:extLst>
          </p:cNvPr>
          <p:cNvSpPr/>
          <p:nvPr/>
        </p:nvSpPr>
        <p:spPr>
          <a:xfrm>
            <a:off x="4157553" y="4691184"/>
            <a:ext cx="4153248" cy="952230"/>
          </a:xfrm>
          <a:prstGeom prst="rect">
            <a:avLst/>
          </a:prstGeom>
          <a:ln w="25400">
            <a:solidFill>
              <a:srgbClr val="FF0000"/>
            </a:solidFill>
            <a:miter/>
          </a:ln>
        </p:spPr>
        <p:txBody>
          <a:bodyPr lIns="45719" rIns="45719" anchor="ctr"/>
          <a:lstStyle/>
          <a:p>
            <a:pPr algn="ctr">
              <a:defRPr>
                <a:solidFill>
                  <a:srgbClr val="FFFFFF"/>
                </a:solidFill>
              </a:defRPr>
            </a:pPr>
            <a:endParaRPr/>
          </a:p>
        </p:txBody>
      </p:sp>
      <mc:AlternateContent xmlns:mc="http://schemas.openxmlformats.org/markup-compatibility/2006">
        <mc:Choice xmlns:a14="http://schemas.microsoft.com/office/drawing/2010/main" Requires="a14">
          <p:sp>
            <p:nvSpPr>
              <p:cNvPr id="2" name="ZoneTexte 1">
                <a:extLst>
                  <a:ext uri="{FF2B5EF4-FFF2-40B4-BE49-F238E27FC236}">
                    <a16:creationId xmlns:a16="http://schemas.microsoft.com/office/drawing/2014/main" id="{AFD441A4-131F-BDA8-7BA1-9D07E4A9FB51}"/>
                  </a:ext>
                </a:extLst>
              </p:cNvPr>
              <p:cNvSpPr txBox="1"/>
              <p:nvPr/>
            </p:nvSpPr>
            <p:spPr>
              <a:xfrm>
                <a:off x="838200" y="1511855"/>
                <a:ext cx="2369495" cy="6697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𝑃</m:t>
                          </m:r>
                        </m:e>
                        <m:sub>
                          <m:r>
                            <a:rPr lang="fr-FR" sz="2000" b="0" i="1" smtClean="0">
                              <a:latin typeface="Cambria Math" panose="02040503050406030204" pitchFamily="18" charset="0"/>
                            </a:rPr>
                            <m:t>𝑚𝑎𝑔</m:t>
                          </m:r>
                        </m:sub>
                      </m:sSub>
                      <m:r>
                        <a:rPr lang="fr-FR" sz="2000" b="0" i="1" smtClean="0">
                          <a:latin typeface="Cambria Math" panose="02040503050406030204" pitchFamily="18" charset="0"/>
                        </a:rPr>
                        <m:t>=</m:t>
                      </m:r>
                      <m:r>
                        <a:rPr lang="fr-FR" sz="2000" b="0" i="1" smtClean="0">
                          <a:latin typeface="Cambria Math" panose="02040503050406030204" pitchFamily="18" charset="0"/>
                          <a:ea typeface="Cambria Math" panose="02040503050406030204" pitchFamily="18" charset="0"/>
                        </a:rPr>
                        <m:t>𝛽</m:t>
                      </m:r>
                      <m:r>
                        <a:rPr lang="fr-FR" sz="2000" b="0" i="1" smtClean="0">
                          <a:latin typeface="Cambria Math" panose="02040503050406030204" pitchFamily="18" charset="0"/>
                        </a:rPr>
                        <m:t> </m:t>
                      </m:r>
                      <m:f>
                        <m:fPr>
                          <m:ctrlPr>
                            <a:rPr lang="fr-FR" sz="2000" b="0" i="1" smtClean="0">
                              <a:solidFill>
                                <a:srgbClr val="C00000"/>
                              </a:solidFill>
                              <a:latin typeface="Cambria Math" panose="02040503050406030204" pitchFamily="18" charset="0"/>
                            </a:rPr>
                          </m:ctrlPr>
                        </m:fPr>
                        <m:num>
                          <m:sSup>
                            <m:sSupPr>
                              <m:ctrlPr>
                                <a:rPr lang="fr-FR" sz="2000" b="0" i="1" smtClean="0">
                                  <a:solidFill>
                                    <a:srgbClr val="C00000"/>
                                  </a:solidFill>
                                  <a:latin typeface="Cambria Math" panose="02040503050406030204" pitchFamily="18" charset="0"/>
                                </a:rPr>
                              </m:ctrlPr>
                            </m:sSupPr>
                            <m:e>
                              <m:r>
                                <a:rPr lang="fr-FR" sz="2000" b="0" i="1" smtClean="0">
                                  <a:solidFill>
                                    <a:srgbClr val="C00000"/>
                                  </a:solidFill>
                                  <a:latin typeface="Cambria Math" panose="02040503050406030204" pitchFamily="18" charset="0"/>
                                </a:rPr>
                                <m:t>𝐵</m:t>
                              </m:r>
                            </m:e>
                            <m:sup>
                              <m:r>
                                <a:rPr lang="fr-FR" sz="2000" b="0" i="1" smtClean="0">
                                  <a:solidFill>
                                    <a:srgbClr val="C00000"/>
                                  </a:solidFill>
                                  <a:latin typeface="Cambria Math" panose="02040503050406030204" pitchFamily="18" charset="0"/>
                                </a:rPr>
                                <m:t>2</m:t>
                              </m:r>
                            </m:sup>
                          </m:sSup>
                        </m:num>
                        <m:den>
                          <m:sSub>
                            <m:sSubPr>
                              <m:ctrlPr>
                                <a:rPr lang="fr-FR" sz="2000" b="0" i="1" smtClean="0">
                                  <a:solidFill>
                                    <a:srgbClr val="C00000"/>
                                  </a:solidFill>
                                  <a:latin typeface="Cambria Math" panose="02040503050406030204" pitchFamily="18" charset="0"/>
                                  <a:ea typeface="Cambria Math" panose="02040503050406030204" pitchFamily="18" charset="0"/>
                                </a:rPr>
                              </m:ctrlPr>
                            </m:sSubPr>
                            <m:e>
                              <m:r>
                                <a:rPr lang="fr-FR" sz="2000" b="0" i="1" smtClean="0">
                                  <a:solidFill>
                                    <a:srgbClr val="C00000"/>
                                  </a:solidFill>
                                  <a:latin typeface="Cambria Math" panose="02040503050406030204" pitchFamily="18" charset="0"/>
                                  <a:ea typeface="Cambria Math" panose="02040503050406030204" pitchFamily="18" charset="0"/>
                                </a:rPr>
                                <m:t>𝜇</m:t>
                              </m:r>
                            </m:e>
                            <m:sub>
                              <m:r>
                                <a:rPr lang="fr-FR" sz="2000" b="0" i="1" smtClean="0">
                                  <a:solidFill>
                                    <a:srgbClr val="C00000"/>
                                  </a:solidFill>
                                  <a:latin typeface="Cambria Math" panose="02040503050406030204" pitchFamily="18" charset="0"/>
                                  <a:ea typeface="Cambria Math" panose="02040503050406030204" pitchFamily="18" charset="0"/>
                                </a:rPr>
                                <m:t>0</m:t>
                              </m:r>
                            </m:sub>
                          </m:sSub>
                        </m:den>
                      </m:f>
                      <m:r>
                        <a:rPr lang="fr-FR" sz="2000" b="0" i="1" smtClean="0">
                          <a:latin typeface="Cambria Math" panose="02040503050406030204" pitchFamily="18" charset="0"/>
                        </a:rPr>
                        <m:t> </m:t>
                      </m:r>
                      <m:r>
                        <a:rPr lang="fr-FR" sz="2000" b="0" i="1" smtClean="0">
                          <a:latin typeface="Cambria Math" panose="02040503050406030204" pitchFamily="18" charset="0"/>
                        </a:rPr>
                        <m:t>𝑣</m:t>
                      </m:r>
                      <m:r>
                        <a:rPr lang="fr-FR" sz="2000" b="0" i="1" smtClean="0">
                          <a:latin typeface="Cambria Math" panose="02040503050406030204" pitchFamily="18" charset="0"/>
                          <a:ea typeface="Cambria Math" panose="02040503050406030204" pitchFamily="18" charset="0"/>
                        </a:rPr>
                        <m:t>𝜋</m:t>
                      </m:r>
                      <m:sSubSup>
                        <m:sSubSupPr>
                          <m:ctrlPr>
                            <a:rPr lang="fr-FR" sz="2000" b="0" i="1" smtClean="0">
                              <a:latin typeface="Cambria Math" panose="02040503050406030204" pitchFamily="18" charset="0"/>
                              <a:ea typeface="Cambria Math" panose="02040503050406030204" pitchFamily="18" charset="0"/>
                            </a:rPr>
                          </m:ctrlPr>
                        </m:sSubSupPr>
                        <m:e>
                          <m:r>
                            <a:rPr lang="fr-FR" sz="2000" b="0" i="1" smtClean="0">
                              <a:latin typeface="Cambria Math" panose="02040503050406030204" pitchFamily="18" charset="0"/>
                              <a:ea typeface="Cambria Math" panose="02040503050406030204" pitchFamily="18" charset="0"/>
                            </a:rPr>
                            <m:t>𝑅</m:t>
                          </m:r>
                        </m:e>
                        <m:sub>
                          <m:r>
                            <a:rPr lang="fr-FR" sz="2000" b="0" i="1" smtClean="0">
                              <a:latin typeface="Cambria Math" panose="02040503050406030204" pitchFamily="18" charset="0"/>
                              <a:ea typeface="Cambria Math" panose="02040503050406030204" pitchFamily="18" charset="0"/>
                            </a:rPr>
                            <m:t>𝑜𝑏𝑠</m:t>
                          </m:r>
                        </m:sub>
                        <m:sup>
                          <m:r>
                            <a:rPr lang="fr-FR" sz="2000" b="0" i="1" smtClean="0">
                              <a:latin typeface="Cambria Math" panose="02040503050406030204" pitchFamily="18" charset="0"/>
                              <a:ea typeface="Cambria Math" panose="02040503050406030204" pitchFamily="18" charset="0"/>
                            </a:rPr>
                            <m:t>2</m:t>
                          </m:r>
                        </m:sup>
                      </m:sSubSup>
                    </m:oMath>
                  </m:oMathPara>
                </a14:m>
                <a:endParaRPr lang="en-GB" sz="2000" dirty="0"/>
              </a:p>
            </p:txBody>
          </p:sp>
        </mc:Choice>
        <mc:Fallback>
          <p:sp>
            <p:nvSpPr>
              <p:cNvPr id="2" name="ZoneTexte 1">
                <a:extLst>
                  <a:ext uri="{FF2B5EF4-FFF2-40B4-BE49-F238E27FC236}">
                    <a16:creationId xmlns:a16="http://schemas.microsoft.com/office/drawing/2014/main" id="{AFD441A4-131F-BDA8-7BA1-9D07E4A9FB51}"/>
                  </a:ext>
                </a:extLst>
              </p:cNvPr>
              <p:cNvSpPr txBox="1">
                <a:spLocks noRot="1" noChangeAspect="1" noMove="1" noResize="1" noEditPoints="1" noAdjustHandles="1" noChangeArrowheads="1" noChangeShapeType="1" noTextEdit="1"/>
              </p:cNvSpPr>
              <p:nvPr/>
            </p:nvSpPr>
            <p:spPr>
              <a:xfrm>
                <a:off x="838200" y="1511855"/>
                <a:ext cx="2369495" cy="669799"/>
              </a:xfrm>
              <a:prstGeom prst="rect">
                <a:avLst/>
              </a:prstGeom>
              <a:blipFill>
                <a:blip r:embed="rId4"/>
                <a:stretch>
                  <a:fillRect l="-2139" b="-13208"/>
                </a:stretch>
              </a:blipFill>
            </p:spPr>
            <p:txBody>
              <a:bodyPr/>
              <a:lstStyle/>
              <a:p>
                <a:r>
                  <a:rPr lang="fr-FR">
                    <a:noFill/>
                  </a:rPr>
                  <a:t> </a:t>
                </a:r>
              </a:p>
            </p:txBody>
          </p:sp>
        </mc:Fallback>
      </mc:AlternateContent>
    </p:spTree>
    <p:extLst>
      <p:ext uri="{BB962C8B-B14F-4D97-AF65-F5344CB8AC3E}">
        <p14:creationId xmlns:p14="http://schemas.microsoft.com/office/powerpoint/2010/main" val="242230889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33B13-35F5-64F4-128D-B940FE55C495}"/>
            </a:ext>
          </a:extLst>
        </p:cNvPr>
        <p:cNvGrpSpPr/>
        <p:nvPr/>
      </p:nvGrpSpPr>
      <p:grpSpPr>
        <a:xfrm>
          <a:off x="0" y="0"/>
          <a:ext cx="0" cy="0"/>
          <a:chOff x="0" y="0"/>
          <a:chExt cx="0" cy="0"/>
        </a:xfrm>
      </p:grpSpPr>
      <p:sp>
        <p:nvSpPr>
          <p:cNvPr id="178" name="Espace réservé du contenu 2">
            <a:extLst>
              <a:ext uri="{FF2B5EF4-FFF2-40B4-BE49-F238E27FC236}">
                <a16:creationId xmlns:a16="http://schemas.microsoft.com/office/drawing/2014/main" id="{C2D0EB4A-92A1-F57E-EA76-33EA043F3135}"/>
              </a:ext>
            </a:extLst>
          </p:cNvPr>
          <p:cNvSpPr txBox="1">
            <a:spLocks noGrp="1"/>
          </p:cNvSpPr>
          <p:nvPr>
            <p:ph type="body" sz="quarter" idx="1"/>
          </p:nvPr>
        </p:nvSpPr>
        <p:spPr>
          <a:xfrm>
            <a:off x="636328" y="1787574"/>
            <a:ext cx="5257217" cy="1970347"/>
          </a:xfrm>
          <a:prstGeom prst="rect">
            <a:avLst/>
          </a:prstGeom>
        </p:spPr>
        <p:txBody>
          <a:bodyPr>
            <a:normAutofit/>
          </a:bodyPr>
          <a:lstStyle/>
          <a:p>
            <a:pPr marL="180594" indent="-180594" defTabSz="722376">
              <a:lnSpc>
                <a:spcPct val="100000"/>
              </a:lnSpc>
              <a:spcBef>
                <a:spcPts val="700"/>
              </a:spcBef>
              <a:defRPr sz="1659"/>
            </a:pPr>
            <a:r>
              <a:rPr sz="1600" dirty="0"/>
              <a:t>Variety of measurements ⇒ need for a single</a:t>
            </a:r>
            <a:r>
              <a:rPr lang="fr-FR" sz="1600" dirty="0"/>
              <a:t> </a:t>
            </a:r>
            <a:r>
              <a:rPr sz="1600" dirty="0"/>
              <a:t>estimator: </a:t>
            </a:r>
            <a:endParaRPr lang="fr-FR" sz="1600" dirty="0"/>
          </a:p>
          <a:p>
            <a:pPr marL="180594" indent="-180594" defTabSz="722376">
              <a:lnSpc>
                <a:spcPct val="50000"/>
              </a:lnSpc>
              <a:spcBef>
                <a:spcPts val="700"/>
              </a:spcBef>
              <a:defRPr sz="1659"/>
            </a:pPr>
            <a:endParaRPr sz="1600" dirty="0"/>
          </a:p>
          <a:p>
            <a:pPr marL="0" indent="0" defTabSz="722376">
              <a:lnSpc>
                <a:spcPct val="50000"/>
              </a:lnSpc>
              <a:spcBef>
                <a:spcPts val="900"/>
              </a:spcBef>
              <a:buSzTx/>
              <a:buNone/>
              <a:defRPr sz="1659"/>
            </a:pPr>
            <a:r>
              <a:rPr lang="fr-FR" sz="1600" dirty="0"/>
              <a:t>    </a:t>
            </a:r>
            <a:r>
              <a:rPr sz="1600" dirty="0"/>
              <a:t>Polar or Equatorial dipolar field </a:t>
            </a:r>
            <a:r>
              <a:rPr sz="1600" dirty="0" err="1">
                <a:latin typeface="Times New Roman"/>
                <a:ea typeface="Times New Roman"/>
                <a:cs typeface="Times New Roman"/>
                <a:sym typeface="Times New Roman"/>
              </a:rPr>
              <a:t>B</a:t>
            </a:r>
            <a:r>
              <a:rPr sz="1600" baseline="-5999" dirty="0" err="1">
                <a:latin typeface="Times New Roman"/>
                <a:ea typeface="Times New Roman"/>
                <a:cs typeface="Times New Roman"/>
                <a:sym typeface="Times New Roman"/>
              </a:rPr>
              <a:t>dip</a:t>
            </a:r>
            <a:r>
              <a:rPr sz="1600" dirty="0"/>
              <a:t> :</a:t>
            </a:r>
          </a:p>
          <a:p>
            <a:pPr marL="0" indent="0" defTabSz="722376">
              <a:lnSpc>
                <a:spcPct val="50000"/>
              </a:lnSpc>
              <a:spcBef>
                <a:spcPts val="700"/>
              </a:spcBef>
              <a:buSzTx/>
              <a:buNone/>
              <a:defRPr sz="1659">
                <a:latin typeface="Times New Roman"/>
                <a:ea typeface="Times New Roman"/>
                <a:cs typeface="Times New Roman"/>
                <a:sym typeface="Times New Roman"/>
              </a:defRPr>
            </a:pPr>
            <a:r>
              <a:rPr lang="fr-FR" sz="1600" dirty="0"/>
              <a:t>    </a:t>
            </a:r>
            <a:r>
              <a:rPr sz="1600" dirty="0"/>
              <a:t>B</a:t>
            </a:r>
            <a:r>
              <a:rPr sz="1600" baseline="-5999" dirty="0"/>
              <a:t>p</a:t>
            </a:r>
            <a:r>
              <a:rPr sz="1600" dirty="0"/>
              <a:t> = 2 </a:t>
            </a:r>
            <a:r>
              <a:rPr sz="1600" dirty="0" err="1"/>
              <a:t>B</a:t>
            </a:r>
            <a:r>
              <a:rPr sz="1600" baseline="-30050" dirty="0" err="1"/>
              <a:t>eq</a:t>
            </a:r>
            <a:endParaRPr sz="1600" baseline="-30050" dirty="0"/>
          </a:p>
          <a:p>
            <a:pPr marL="0" indent="0" defTabSz="722376">
              <a:lnSpc>
                <a:spcPct val="72000"/>
              </a:lnSpc>
              <a:spcBef>
                <a:spcPts val="700"/>
              </a:spcBef>
              <a:buSzTx/>
              <a:buNone/>
              <a:defRPr sz="1659" baseline="-30050"/>
            </a:pPr>
            <a:endParaRPr sz="1600" baseline="-30050" dirty="0"/>
          </a:p>
          <a:p>
            <a:pPr marL="180594" indent="-180594" defTabSz="722376">
              <a:spcBef>
                <a:spcPts val="700"/>
              </a:spcBef>
              <a:defRPr sz="1659"/>
            </a:pPr>
            <a:r>
              <a:rPr sz="1600" dirty="0"/>
              <a:t>Ranking of measurements in 8 types, of 5 different « quality » (Q), i.e. more or less direct relation to </a:t>
            </a:r>
            <a:r>
              <a:rPr sz="1600" dirty="0" err="1">
                <a:latin typeface="Times New Roman"/>
                <a:ea typeface="Times New Roman"/>
                <a:cs typeface="Times New Roman"/>
                <a:sym typeface="Times New Roman"/>
              </a:rPr>
              <a:t>B</a:t>
            </a:r>
            <a:r>
              <a:rPr sz="1600" baseline="-5999" dirty="0" err="1">
                <a:latin typeface="Times New Roman"/>
                <a:ea typeface="Times New Roman"/>
                <a:cs typeface="Times New Roman"/>
                <a:sym typeface="Times New Roman"/>
              </a:rPr>
              <a:t>dip</a:t>
            </a:r>
            <a:endParaRPr sz="1600" baseline="-5999" dirty="0">
              <a:latin typeface="Times New Roman"/>
              <a:ea typeface="Times New Roman"/>
              <a:cs typeface="Times New Roman"/>
              <a:sym typeface="Times New Roman"/>
            </a:endParaRPr>
          </a:p>
        </p:txBody>
      </p:sp>
      <p:sp>
        <p:nvSpPr>
          <p:cNvPr id="179" name="Espace réservé du numéro de diapositive 3">
            <a:extLst>
              <a:ext uri="{FF2B5EF4-FFF2-40B4-BE49-F238E27FC236}">
                <a16:creationId xmlns:a16="http://schemas.microsoft.com/office/drawing/2014/main" id="{E0387229-69FC-E37F-9C38-971067A20191}"/>
              </a:ext>
            </a:extLst>
          </p:cNvPr>
          <p:cNvSpPr txBox="1">
            <a:spLocks noGrp="1"/>
          </p:cNvSpPr>
          <p:nvPr>
            <p:ph type="sldNum" sz="quarter" idx="2"/>
          </p:nvPr>
        </p:nvSpPr>
        <p:spPr>
          <a:xfrm>
            <a:off x="12010617" y="125382"/>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13</a:t>
            </a:fld>
            <a:endParaRPr/>
          </a:p>
        </p:txBody>
      </p:sp>
      <p:grpSp>
        <p:nvGrpSpPr>
          <p:cNvPr id="234" name="Grouper">
            <a:extLst>
              <a:ext uri="{FF2B5EF4-FFF2-40B4-BE49-F238E27FC236}">
                <a16:creationId xmlns:a16="http://schemas.microsoft.com/office/drawing/2014/main" id="{7FD7E1F6-263B-0153-0157-9101C56ED268}"/>
              </a:ext>
            </a:extLst>
          </p:cNvPr>
          <p:cNvGrpSpPr/>
          <p:nvPr/>
        </p:nvGrpSpPr>
        <p:grpSpPr>
          <a:xfrm>
            <a:off x="5772291" y="1858730"/>
            <a:ext cx="6782497" cy="4691237"/>
            <a:chOff x="0" y="0"/>
            <a:chExt cx="6782496" cy="4691236"/>
          </a:xfrm>
        </p:grpSpPr>
        <p:sp>
          <p:nvSpPr>
            <p:cNvPr id="180" name="Ellipse 49">
              <a:extLst>
                <a:ext uri="{FF2B5EF4-FFF2-40B4-BE49-F238E27FC236}">
                  <a16:creationId xmlns:a16="http://schemas.microsoft.com/office/drawing/2014/main" id="{657721F7-1946-5310-C464-016E13E2806A}"/>
                </a:ext>
              </a:extLst>
            </p:cNvPr>
            <p:cNvSpPr/>
            <p:nvPr/>
          </p:nvSpPr>
          <p:spPr>
            <a:xfrm>
              <a:off x="121254" y="2133891"/>
              <a:ext cx="997859" cy="979131"/>
            </a:xfrm>
            <a:prstGeom prst="ellipse">
              <a:avLst/>
            </a:prstGeom>
            <a:solidFill>
              <a:srgbClr val="FF0000"/>
            </a:solidFill>
            <a:ln w="57150" cap="flat">
              <a:solidFill>
                <a:srgbClr val="FF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81" name="Ellipse 57">
              <a:extLst>
                <a:ext uri="{FF2B5EF4-FFF2-40B4-BE49-F238E27FC236}">
                  <a16:creationId xmlns:a16="http://schemas.microsoft.com/office/drawing/2014/main" id="{78392D47-B4EC-0EB5-476A-5A751D216219}"/>
                </a:ext>
              </a:extLst>
            </p:cNvPr>
            <p:cNvSpPr/>
            <p:nvPr/>
          </p:nvSpPr>
          <p:spPr>
            <a:xfrm>
              <a:off x="121255" y="2133891"/>
              <a:ext cx="997858" cy="979131"/>
            </a:xfrm>
            <a:prstGeom prst="ellipse">
              <a:avLst/>
            </a:prstGeom>
            <a:noFill/>
            <a:ln w="28575"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182" name="Connecteur droit avec flèche 58">
              <a:extLst>
                <a:ext uri="{FF2B5EF4-FFF2-40B4-BE49-F238E27FC236}">
                  <a16:creationId xmlns:a16="http://schemas.microsoft.com/office/drawing/2014/main" id="{A20840F7-0F58-5569-7856-D2BE8D93B0B0}"/>
                </a:ext>
              </a:extLst>
            </p:cNvPr>
            <p:cNvSpPr/>
            <p:nvPr/>
          </p:nvSpPr>
          <p:spPr>
            <a:xfrm flipV="1">
              <a:off x="623319" y="2084476"/>
              <a:ext cx="1" cy="538981"/>
            </a:xfrm>
            <a:prstGeom prst="line">
              <a:avLst/>
            </a:prstGeom>
            <a:noFill/>
            <a:ln w="28575" cap="flat">
              <a:solidFill>
                <a:srgbClr val="000000"/>
              </a:solidFill>
              <a:prstDash val="solid"/>
              <a:miter lim="800000"/>
              <a:tailEnd type="triangle" w="med" len="med"/>
            </a:ln>
            <a:effectLst/>
          </p:spPr>
          <p:txBody>
            <a:bodyPr wrap="square" lIns="45719" tIns="45719" rIns="45719" bIns="45719" numCol="1" anchor="t">
              <a:noAutofit/>
            </a:bodyPr>
            <a:lstStyle/>
            <a:p>
              <a:endParaRPr/>
            </a:p>
          </p:txBody>
        </p:sp>
        <p:sp>
          <p:nvSpPr>
            <p:cNvPr id="183" name="Ellipse 55">
              <a:extLst>
                <a:ext uri="{FF2B5EF4-FFF2-40B4-BE49-F238E27FC236}">
                  <a16:creationId xmlns:a16="http://schemas.microsoft.com/office/drawing/2014/main" id="{0F9B1802-DE86-5EFB-C812-6B505C5EEE1A}"/>
                </a:ext>
              </a:extLst>
            </p:cNvPr>
            <p:cNvSpPr/>
            <p:nvPr/>
          </p:nvSpPr>
          <p:spPr>
            <a:xfrm>
              <a:off x="121255" y="2548075"/>
              <a:ext cx="997858" cy="150763"/>
            </a:xfrm>
            <a:prstGeom prst="ellipse">
              <a:avLst/>
            </a:prstGeom>
            <a:noFill/>
            <a:ln w="28575" cap="flat">
              <a:solidFill>
                <a:srgbClr val="80808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84" name="Ellipse 56">
              <a:extLst>
                <a:ext uri="{FF2B5EF4-FFF2-40B4-BE49-F238E27FC236}">
                  <a16:creationId xmlns:a16="http://schemas.microsoft.com/office/drawing/2014/main" id="{8099368A-EA5A-F4BD-97DE-CB6163D9A9A2}"/>
                </a:ext>
              </a:extLst>
            </p:cNvPr>
            <p:cNvSpPr/>
            <p:nvPr/>
          </p:nvSpPr>
          <p:spPr>
            <a:xfrm>
              <a:off x="121255" y="2548075"/>
              <a:ext cx="997858" cy="150763"/>
            </a:xfrm>
            <a:prstGeom prst="ellipse">
              <a:avLst/>
            </a:prstGeom>
            <a:noFill/>
            <a:ln w="28575" cap="flat">
              <a:solidFill>
                <a:srgbClr val="808080">
                  <a:alpha val="50000"/>
                </a:srgbClr>
              </a:solidFill>
              <a:prstDash val="dash"/>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85" name="ZoneTexte 51">
              <a:extLst>
                <a:ext uri="{FF2B5EF4-FFF2-40B4-BE49-F238E27FC236}">
                  <a16:creationId xmlns:a16="http://schemas.microsoft.com/office/drawing/2014/main" id="{F05EF24A-CF52-24ED-5DDB-8CF8473CFD3B}"/>
                </a:ext>
              </a:extLst>
            </p:cNvPr>
            <p:cNvSpPr/>
            <p:nvPr/>
          </p:nvSpPr>
          <p:spPr>
            <a:xfrm>
              <a:off x="946470" y="2967393"/>
              <a:ext cx="32918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400">
                  <a:solidFill>
                    <a:srgbClr val="FF0000"/>
                  </a:solidFill>
                  <a:latin typeface="Times New Roman"/>
                  <a:ea typeface="Times New Roman"/>
                  <a:cs typeface="Times New Roman"/>
                  <a:sym typeface="Times New Roman"/>
                </a:defRPr>
              </a:lvl1pPr>
            </a:lstStyle>
            <a:p>
              <a:r>
                <a:t>|B|</a:t>
              </a:r>
            </a:p>
          </p:txBody>
        </p:sp>
        <p:sp>
          <p:nvSpPr>
            <p:cNvPr id="186" name="Ellipse 84">
              <a:extLst>
                <a:ext uri="{FF2B5EF4-FFF2-40B4-BE49-F238E27FC236}">
                  <a16:creationId xmlns:a16="http://schemas.microsoft.com/office/drawing/2014/main" id="{9B3D9C90-D703-FE31-AC2E-AC3A1F4E7623}"/>
                </a:ext>
              </a:extLst>
            </p:cNvPr>
            <p:cNvSpPr/>
            <p:nvPr/>
          </p:nvSpPr>
          <p:spPr>
            <a:xfrm rot="19263712">
              <a:off x="5761539" y="813232"/>
              <a:ext cx="142021" cy="180599"/>
            </a:xfrm>
            <a:prstGeom prst="ellipse">
              <a:avLst/>
            </a:prstGeom>
            <a:solidFill>
              <a:srgbClr val="FF0000"/>
            </a:solidFill>
            <a:ln w="57150" cap="flat">
              <a:solidFill>
                <a:srgbClr val="FF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87" name="Ellipse 92">
              <a:extLst>
                <a:ext uri="{FF2B5EF4-FFF2-40B4-BE49-F238E27FC236}">
                  <a16:creationId xmlns:a16="http://schemas.microsoft.com/office/drawing/2014/main" id="{1C5FC68C-E7DE-4B05-2C06-D35E37BC75DE}"/>
                </a:ext>
              </a:extLst>
            </p:cNvPr>
            <p:cNvSpPr/>
            <p:nvPr/>
          </p:nvSpPr>
          <p:spPr>
            <a:xfrm>
              <a:off x="5080394" y="652560"/>
              <a:ext cx="1000779" cy="981995"/>
            </a:xfrm>
            <a:prstGeom prst="ellipse">
              <a:avLst/>
            </a:prstGeom>
            <a:noFill/>
            <a:ln w="28575"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188" name="Connecteur droit avec flèche 93">
              <a:extLst>
                <a:ext uri="{FF2B5EF4-FFF2-40B4-BE49-F238E27FC236}">
                  <a16:creationId xmlns:a16="http://schemas.microsoft.com/office/drawing/2014/main" id="{608950CC-EF82-A84A-5C1A-E82A035A4028}"/>
                </a:ext>
              </a:extLst>
            </p:cNvPr>
            <p:cNvSpPr/>
            <p:nvPr/>
          </p:nvSpPr>
          <p:spPr>
            <a:xfrm flipV="1">
              <a:off x="5583927" y="603001"/>
              <a:ext cx="1" cy="540558"/>
            </a:xfrm>
            <a:prstGeom prst="line">
              <a:avLst/>
            </a:prstGeom>
            <a:noFill/>
            <a:ln w="28575" cap="flat">
              <a:solidFill>
                <a:srgbClr val="000000"/>
              </a:solidFill>
              <a:prstDash val="solid"/>
              <a:miter lim="800000"/>
              <a:tailEnd type="triangle" w="med" len="med"/>
            </a:ln>
            <a:effectLst/>
          </p:spPr>
          <p:txBody>
            <a:bodyPr wrap="square" lIns="45719" tIns="45719" rIns="45719" bIns="45719" numCol="1" anchor="t">
              <a:noAutofit/>
            </a:bodyPr>
            <a:lstStyle/>
            <a:p>
              <a:endParaRPr/>
            </a:p>
          </p:txBody>
        </p:sp>
        <p:sp>
          <p:nvSpPr>
            <p:cNvPr id="189" name="Ellipse 90">
              <a:extLst>
                <a:ext uri="{FF2B5EF4-FFF2-40B4-BE49-F238E27FC236}">
                  <a16:creationId xmlns:a16="http://schemas.microsoft.com/office/drawing/2014/main" id="{AFCB596E-E632-1849-6955-0AE623977233}"/>
                </a:ext>
              </a:extLst>
            </p:cNvPr>
            <p:cNvSpPr/>
            <p:nvPr/>
          </p:nvSpPr>
          <p:spPr>
            <a:xfrm>
              <a:off x="5080394" y="1067957"/>
              <a:ext cx="1000779" cy="151203"/>
            </a:xfrm>
            <a:prstGeom prst="ellipse">
              <a:avLst/>
            </a:prstGeom>
            <a:noFill/>
            <a:ln w="28575" cap="flat">
              <a:solidFill>
                <a:srgbClr val="80808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0" name="Ellipse 91">
              <a:extLst>
                <a:ext uri="{FF2B5EF4-FFF2-40B4-BE49-F238E27FC236}">
                  <a16:creationId xmlns:a16="http://schemas.microsoft.com/office/drawing/2014/main" id="{10425F29-089F-88F4-D38C-F18AF8367DDB}"/>
                </a:ext>
              </a:extLst>
            </p:cNvPr>
            <p:cNvSpPr/>
            <p:nvPr/>
          </p:nvSpPr>
          <p:spPr>
            <a:xfrm>
              <a:off x="5080394" y="1067957"/>
              <a:ext cx="1000779" cy="151203"/>
            </a:xfrm>
            <a:prstGeom prst="ellipse">
              <a:avLst/>
            </a:prstGeom>
            <a:noFill/>
            <a:ln w="28575" cap="flat">
              <a:solidFill>
                <a:srgbClr val="808080">
                  <a:alpha val="50000"/>
                </a:srgbClr>
              </a:solidFill>
              <a:prstDash val="dash"/>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1" name="ZoneTexte 86">
              <a:extLst>
                <a:ext uri="{FF2B5EF4-FFF2-40B4-BE49-F238E27FC236}">
                  <a16:creationId xmlns:a16="http://schemas.microsoft.com/office/drawing/2014/main" id="{A1110F23-1E1F-6DE6-418E-68B578418755}"/>
                </a:ext>
              </a:extLst>
            </p:cNvPr>
            <p:cNvSpPr/>
            <p:nvPr/>
          </p:nvSpPr>
          <p:spPr>
            <a:xfrm>
              <a:off x="5841359" y="505922"/>
              <a:ext cx="41452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400">
                  <a:solidFill>
                    <a:srgbClr val="FF0000"/>
                  </a:solidFill>
                  <a:latin typeface="Times New Roman"/>
                  <a:ea typeface="Times New Roman"/>
                  <a:cs typeface="Times New Roman"/>
                  <a:sym typeface="Times New Roman"/>
                </a:defRPr>
              </a:lvl1pPr>
            </a:lstStyle>
            <a:p>
              <a:r>
                <a:t>|B|</a:t>
              </a:r>
            </a:p>
          </p:txBody>
        </p:sp>
        <p:sp>
          <p:nvSpPr>
            <p:cNvPr id="192" name="Ellipse 46">
              <a:extLst>
                <a:ext uri="{FF2B5EF4-FFF2-40B4-BE49-F238E27FC236}">
                  <a16:creationId xmlns:a16="http://schemas.microsoft.com/office/drawing/2014/main" id="{BB67177A-64AE-80E0-02E8-C6125AB19AE6}"/>
                </a:ext>
              </a:extLst>
            </p:cNvPr>
            <p:cNvSpPr/>
            <p:nvPr/>
          </p:nvSpPr>
          <p:spPr>
            <a:xfrm>
              <a:off x="1663333" y="2156199"/>
              <a:ext cx="987677" cy="969139"/>
            </a:xfrm>
            <a:prstGeom prst="ellipse">
              <a:avLst/>
            </a:prstGeom>
            <a:noFill/>
            <a:ln w="28575"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193" name="Connecteur droit avec flèche 47">
              <a:extLst>
                <a:ext uri="{FF2B5EF4-FFF2-40B4-BE49-F238E27FC236}">
                  <a16:creationId xmlns:a16="http://schemas.microsoft.com/office/drawing/2014/main" id="{FA05872E-BE49-F4FD-4E15-14F2ED4C6100}"/>
                </a:ext>
              </a:extLst>
            </p:cNvPr>
            <p:cNvSpPr/>
            <p:nvPr/>
          </p:nvSpPr>
          <p:spPr>
            <a:xfrm flipV="1">
              <a:off x="2160274" y="2107288"/>
              <a:ext cx="1" cy="533481"/>
            </a:xfrm>
            <a:prstGeom prst="line">
              <a:avLst/>
            </a:prstGeom>
            <a:noFill/>
            <a:ln w="28575" cap="flat">
              <a:solidFill>
                <a:srgbClr val="000000"/>
              </a:solidFill>
              <a:prstDash val="solid"/>
              <a:miter lim="800000"/>
              <a:tailEnd type="triangle" w="med" len="med"/>
            </a:ln>
            <a:effectLst/>
          </p:spPr>
          <p:txBody>
            <a:bodyPr wrap="square" lIns="45719" tIns="45719" rIns="45719" bIns="45719" numCol="1" anchor="t">
              <a:noAutofit/>
            </a:bodyPr>
            <a:lstStyle/>
            <a:p>
              <a:endParaRPr/>
            </a:p>
          </p:txBody>
        </p:sp>
        <p:sp>
          <p:nvSpPr>
            <p:cNvPr id="194" name="Ellipse 44">
              <a:extLst>
                <a:ext uri="{FF2B5EF4-FFF2-40B4-BE49-F238E27FC236}">
                  <a16:creationId xmlns:a16="http://schemas.microsoft.com/office/drawing/2014/main" id="{8A763463-C3C0-0751-D0B8-AF6CA9FEA70F}"/>
                </a:ext>
              </a:extLst>
            </p:cNvPr>
            <p:cNvSpPr/>
            <p:nvPr/>
          </p:nvSpPr>
          <p:spPr>
            <a:xfrm>
              <a:off x="1663333" y="2566157"/>
              <a:ext cx="987677" cy="149223"/>
            </a:xfrm>
            <a:prstGeom prst="ellipse">
              <a:avLst/>
            </a:prstGeom>
            <a:noFill/>
            <a:ln w="28575" cap="flat">
              <a:solidFill>
                <a:srgbClr val="80808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5" name="Ellipse 45">
              <a:extLst>
                <a:ext uri="{FF2B5EF4-FFF2-40B4-BE49-F238E27FC236}">
                  <a16:creationId xmlns:a16="http://schemas.microsoft.com/office/drawing/2014/main" id="{445A04DE-9AD5-77FB-DD48-E133F081EA45}"/>
                </a:ext>
              </a:extLst>
            </p:cNvPr>
            <p:cNvSpPr/>
            <p:nvPr/>
          </p:nvSpPr>
          <p:spPr>
            <a:xfrm>
              <a:off x="1663333" y="2566157"/>
              <a:ext cx="987677" cy="149223"/>
            </a:xfrm>
            <a:prstGeom prst="ellipse">
              <a:avLst/>
            </a:prstGeom>
            <a:noFill/>
            <a:ln w="28575" cap="flat">
              <a:solidFill>
                <a:srgbClr val="808080">
                  <a:alpha val="50000"/>
                </a:srgbClr>
              </a:solidFill>
              <a:prstDash val="dash"/>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6" name="ZoneTexte 39">
              <a:extLst>
                <a:ext uri="{FF2B5EF4-FFF2-40B4-BE49-F238E27FC236}">
                  <a16:creationId xmlns:a16="http://schemas.microsoft.com/office/drawing/2014/main" id="{07E8D9C4-249F-BF62-7082-73D54B9E6C0D}"/>
                </a:ext>
              </a:extLst>
            </p:cNvPr>
            <p:cNvSpPr/>
            <p:nvPr/>
          </p:nvSpPr>
          <p:spPr>
            <a:xfrm>
              <a:off x="2030097" y="2772523"/>
              <a:ext cx="6389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400">
                  <a:solidFill>
                    <a:srgbClr val="FF0000"/>
                  </a:solidFill>
                  <a:latin typeface="Times New Roman"/>
                  <a:ea typeface="Times New Roman"/>
                  <a:cs typeface="Times New Roman"/>
                  <a:sym typeface="Times New Roman"/>
                </a:defRPr>
              </a:lvl1pPr>
            </a:lstStyle>
            <a:p>
              <a:r>
                <a:t>|B|</a:t>
              </a:r>
            </a:p>
          </p:txBody>
        </p:sp>
        <p:sp>
          <p:nvSpPr>
            <p:cNvPr id="197" name="Ellipse 40">
              <a:extLst>
                <a:ext uri="{FF2B5EF4-FFF2-40B4-BE49-F238E27FC236}">
                  <a16:creationId xmlns:a16="http://schemas.microsoft.com/office/drawing/2014/main" id="{60455B43-187A-DD66-2B06-E0851924DA94}"/>
                </a:ext>
              </a:extLst>
            </p:cNvPr>
            <p:cNvSpPr/>
            <p:nvPr/>
          </p:nvSpPr>
          <p:spPr>
            <a:xfrm>
              <a:off x="1663333" y="2555654"/>
              <a:ext cx="987677" cy="159727"/>
            </a:xfrm>
            <a:prstGeom prst="ellipse">
              <a:avLst/>
            </a:prstGeom>
            <a:noFill/>
            <a:ln w="57150" cap="flat">
              <a:solidFill>
                <a:srgbClr val="FF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8" name="Ellipse 95">
              <a:extLst>
                <a:ext uri="{FF2B5EF4-FFF2-40B4-BE49-F238E27FC236}">
                  <a16:creationId xmlns:a16="http://schemas.microsoft.com/office/drawing/2014/main" id="{A82BE80D-C284-26B7-4BF8-E0D04196571A}"/>
                </a:ext>
              </a:extLst>
            </p:cNvPr>
            <p:cNvSpPr/>
            <p:nvPr/>
          </p:nvSpPr>
          <p:spPr>
            <a:xfrm>
              <a:off x="5143913" y="2241088"/>
              <a:ext cx="760923" cy="746643"/>
            </a:xfrm>
            <a:prstGeom prst="ellipse">
              <a:avLst/>
            </a:prstGeom>
            <a:solidFill>
              <a:srgbClr val="FF0000"/>
            </a:solidFill>
            <a:ln w="57150" cap="flat">
              <a:solidFill>
                <a:srgbClr val="FF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9" name="Ellipse 103">
              <a:extLst>
                <a:ext uri="{FF2B5EF4-FFF2-40B4-BE49-F238E27FC236}">
                  <a16:creationId xmlns:a16="http://schemas.microsoft.com/office/drawing/2014/main" id="{CCD50B08-738E-935E-3F14-FCB17587AA28}"/>
                </a:ext>
              </a:extLst>
            </p:cNvPr>
            <p:cNvSpPr/>
            <p:nvPr/>
          </p:nvSpPr>
          <p:spPr>
            <a:xfrm>
              <a:off x="5018658" y="2132742"/>
              <a:ext cx="987677" cy="969139"/>
            </a:xfrm>
            <a:prstGeom prst="ellipse">
              <a:avLst/>
            </a:prstGeom>
            <a:noFill/>
            <a:ln w="28575"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200" name="Connecteur droit avec flèche 104">
              <a:extLst>
                <a:ext uri="{FF2B5EF4-FFF2-40B4-BE49-F238E27FC236}">
                  <a16:creationId xmlns:a16="http://schemas.microsoft.com/office/drawing/2014/main" id="{745C1CAC-1D15-C56D-17F0-D1736B8C79D0}"/>
                </a:ext>
              </a:extLst>
            </p:cNvPr>
            <p:cNvSpPr/>
            <p:nvPr/>
          </p:nvSpPr>
          <p:spPr>
            <a:xfrm flipV="1">
              <a:off x="5515598" y="2083831"/>
              <a:ext cx="1" cy="533481"/>
            </a:xfrm>
            <a:prstGeom prst="line">
              <a:avLst/>
            </a:prstGeom>
            <a:noFill/>
            <a:ln w="28575" cap="flat">
              <a:solidFill>
                <a:srgbClr val="000000"/>
              </a:solidFill>
              <a:prstDash val="solid"/>
              <a:miter lim="800000"/>
              <a:tailEnd type="triangle" w="med" len="med"/>
            </a:ln>
            <a:effectLst/>
          </p:spPr>
          <p:txBody>
            <a:bodyPr wrap="square" lIns="45719" tIns="45719" rIns="45719" bIns="45719" numCol="1" anchor="t">
              <a:noAutofit/>
            </a:bodyPr>
            <a:lstStyle/>
            <a:p>
              <a:endParaRPr/>
            </a:p>
          </p:txBody>
        </p:sp>
        <p:sp>
          <p:nvSpPr>
            <p:cNvPr id="201" name="Ellipse 101">
              <a:extLst>
                <a:ext uri="{FF2B5EF4-FFF2-40B4-BE49-F238E27FC236}">
                  <a16:creationId xmlns:a16="http://schemas.microsoft.com/office/drawing/2014/main" id="{82AE841D-AACB-1746-1677-72B8DC5BB909}"/>
                </a:ext>
              </a:extLst>
            </p:cNvPr>
            <p:cNvSpPr/>
            <p:nvPr/>
          </p:nvSpPr>
          <p:spPr>
            <a:xfrm>
              <a:off x="5018658" y="2542700"/>
              <a:ext cx="987677" cy="149223"/>
            </a:xfrm>
            <a:prstGeom prst="ellipse">
              <a:avLst/>
            </a:prstGeom>
            <a:noFill/>
            <a:ln w="28575" cap="flat">
              <a:solidFill>
                <a:srgbClr val="80808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2" name="Ellipse 102">
              <a:extLst>
                <a:ext uri="{FF2B5EF4-FFF2-40B4-BE49-F238E27FC236}">
                  <a16:creationId xmlns:a16="http://schemas.microsoft.com/office/drawing/2014/main" id="{FB306E36-20B6-518E-4875-E92863673D57}"/>
                </a:ext>
              </a:extLst>
            </p:cNvPr>
            <p:cNvSpPr/>
            <p:nvPr/>
          </p:nvSpPr>
          <p:spPr>
            <a:xfrm>
              <a:off x="5018658" y="2542700"/>
              <a:ext cx="987677" cy="149223"/>
            </a:xfrm>
            <a:prstGeom prst="ellipse">
              <a:avLst/>
            </a:prstGeom>
            <a:noFill/>
            <a:ln w="28575" cap="flat">
              <a:solidFill>
                <a:srgbClr val="808080">
                  <a:alpha val="50000"/>
                </a:srgbClr>
              </a:solidFill>
              <a:prstDash val="dash"/>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3" name="ZoneTexte 97">
              <a:extLst>
                <a:ext uri="{FF2B5EF4-FFF2-40B4-BE49-F238E27FC236}">
                  <a16:creationId xmlns:a16="http://schemas.microsoft.com/office/drawing/2014/main" id="{527845ED-6F00-9646-AEFF-6578B2D78354}"/>
                </a:ext>
              </a:extLst>
            </p:cNvPr>
            <p:cNvSpPr/>
            <p:nvPr/>
          </p:nvSpPr>
          <p:spPr>
            <a:xfrm>
              <a:off x="5636204" y="3055799"/>
              <a:ext cx="63896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400">
                  <a:solidFill>
                    <a:srgbClr val="FF0000"/>
                  </a:solidFill>
                  <a:latin typeface="Times New Roman"/>
                  <a:ea typeface="Times New Roman"/>
                  <a:cs typeface="Times New Roman"/>
                  <a:sym typeface="Times New Roman"/>
                </a:defRPr>
              </a:pPr>
              <a:r>
                <a:t>|B</a:t>
              </a:r>
              <a:r>
                <a:rPr baseline="-5999"/>
                <a:t>deep</a:t>
              </a:r>
              <a:r>
                <a:t>|</a:t>
              </a:r>
            </a:p>
          </p:txBody>
        </p:sp>
        <p:sp>
          <p:nvSpPr>
            <p:cNvPr id="204" name="Rectangle : coins arrondis 106">
              <a:extLst>
                <a:ext uri="{FF2B5EF4-FFF2-40B4-BE49-F238E27FC236}">
                  <a16:creationId xmlns:a16="http://schemas.microsoft.com/office/drawing/2014/main" id="{A7F6D5C8-1E2D-E466-7EF7-4491A75B0F2F}"/>
                </a:ext>
              </a:extLst>
            </p:cNvPr>
            <p:cNvSpPr/>
            <p:nvPr/>
          </p:nvSpPr>
          <p:spPr>
            <a:xfrm>
              <a:off x="0" y="1943249"/>
              <a:ext cx="2874171" cy="1438509"/>
            </a:xfrm>
            <a:prstGeom prst="roundRect">
              <a:avLst>
                <a:gd name="adj" fmla="val 14930"/>
              </a:avLst>
            </a:prstGeom>
            <a:noFill/>
            <a:ln w="38100" cap="flat">
              <a:solidFill>
                <a:srgbClr val="92D05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5" name="Rectangle : coins arrondis 108">
              <a:extLst>
                <a:ext uri="{FF2B5EF4-FFF2-40B4-BE49-F238E27FC236}">
                  <a16:creationId xmlns:a16="http://schemas.microsoft.com/office/drawing/2014/main" id="{A5D74ADD-1635-1031-48A1-1BE14676D121}"/>
                </a:ext>
              </a:extLst>
            </p:cNvPr>
            <p:cNvSpPr/>
            <p:nvPr/>
          </p:nvSpPr>
          <p:spPr>
            <a:xfrm>
              <a:off x="4898992" y="438781"/>
              <a:ext cx="1288621" cy="1438509"/>
            </a:xfrm>
            <a:prstGeom prst="roundRect">
              <a:avLst>
                <a:gd name="adj" fmla="val 16667"/>
              </a:avLst>
            </a:prstGeom>
            <a:noFill/>
            <a:ln w="38100" cap="flat">
              <a:solidFill>
                <a:schemeClr val="accent4"/>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6" name="Rectangle : coins arrondis 109">
              <a:extLst>
                <a:ext uri="{FF2B5EF4-FFF2-40B4-BE49-F238E27FC236}">
                  <a16:creationId xmlns:a16="http://schemas.microsoft.com/office/drawing/2014/main" id="{DDFA59AA-AC26-6FBE-9F45-0689226C7D84}"/>
                </a:ext>
              </a:extLst>
            </p:cNvPr>
            <p:cNvSpPr/>
            <p:nvPr/>
          </p:nvSpPr>
          <p:spPr>
            <a:xfrm>
              <a:off x="4898640" y="1951631"/>
              <a:ext cx="1288621" cy="1438509"/>
            </a:xfrm>
            <a:prstGeom prst="roundRect">
              <a:avLst>
                <a:gd name="adj" fmla="val 16667"/>
              </a:avLst>
            </a:prstGeom>
            <a:noFill/>
            <a:ln w="38100" cap="flat">
              <a:solidFill>
                <a:srgbClr val="FF9E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7" name="z">
              <a:extLst>
                <a:ext uri="{FF2B5EF4-FFF2-40B4-BE49-F238E27FC236}">
                  <a16:creationId xmlns:a16="http://schemas.microsoft.com/office/drawing/2014/main" id="{8E3E16B6-7DCB-1490-C88A-C530D4FA0DC1}"/>
                </a:ext>
              </a:extLst>
            </p:cNvPr>
            <p:cNvSpPr/>
            <p:nvPr/>
          </p:nvSpPr>
          <p:spPr>
            <a:xfrm>
              <a:off x="619360" y="209819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400"/>
              </a:lvl1pPr>
            </a:lstStyle>
            <a:p>
              <a:r>
                <a:t>z</a:t>
              </a:r>
            </a:p>
          </p:txBody>
        </p:sp>
        <p:grpSp>
          <p:nvGrpSpPr>
            <p:cNvPr id="226" name="Grouper">
              <a:extLst>
                <a:ext uri="{FF2B5EF4-FFF2-40B4-BE49-F238E27FC236}">
                  <a16:creationId xmlns:a16="http://schemas.microsoft.com/office/drawing/2014/main" id="{BAD07B3D-C252-403D-E508-4B97940CE77E}"/>
                </a:ext>
              </a:extLst>
            </p:cNvPr>
            <p:cNvGrpSpPr/>
            <p:nvPr/>
          </p:nvGrpSpPr>
          <p:grpSpPr>
            <a:xfrm>
              <a:off x="3098196" y="1979296"/>
              <a:ext cx="1836568" cy="1438509"/>
              <a:chOff x="0" y="0"/>
              <a:chExt cx="1836567" cy="1438508"/>
            </a:xfrm>
          </p:grpSpPr>
          <p:sp>
            <p:nvSpPr>
              <p:cNvPr id="208" name="Ellipse 81">
                <a:extLst>
                  <a:ext uri="{FF2B5EF4-FFF2-40B4-BE49-F238E27FC236}">
                    <a16:creationId xmlns:a16="http://schemas.microsoft.com/office/drawing/2014/main" id="{F770A76E-5BCD-B6A0-1D0F-2E5173DF1F1B}"/>
                  </a:ext>
                </a:extLst>
              </p:cNvPr>
              <p:cNvSpPr/>
              <p:nvPr/>
            </p:nvSpPr>
            <p:spPr>
              <a:xfrm>
                <a:off x="240103" y="184944"/>
                <a:ext cx="1006961" cy="988063"/>
              </a:xfrm>
              <a:prstGeom prst="ellipse">
                <a:avLst/>
              </a:prstGeom>
              <a:noFill/>
              <a:ln w="28575"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209" name="Connecteur droit avec flèche 82">
                <a:extLst>
                  <a:ext uri="{FF2B5EF4-FFF2-40B4-BE49-F238E27FC236}">
                    <a16:creationId xmlns:a16="http://schemas.microsoft.com/office/drawing/2014/main" id="{8F28972B-4065-9000-C9BF-D2FCC7B0439C}"/>
                  </a:ext>
                </a:extLst>
              </p:cNvPr>
              <p:cNvSpPr/>
              <p:nvPr/>
            </p:nvSpPr>
            <p:spPr>
              <a:xfrm flipV="1">
                <a:off x="746748" y="135078"/>
                <a:ext cx="1" cy="543897"/>
              </a:xfrm>
              <a:prstGeom prst="line">
                <a:avLst/>
              </a:prstGeom>
              <a:noFill/>
              <a:ln w="28575" cap="flat">
                <a:solidFill>
                  <a:srgbClr val="000000"/>
                </a:solidFill>
                <a:prstDash val="solid"/>
                <a:miter lim="800000"/>
                <a:tailEnd type="triangle" w="med" len="med"/>
              </a:ln>
              <a:effectLst/>
            </p:spPr>
            <p:txBody>
              <a:bodyPr wrap="square" lIns="45719" tIns="45719" rIns="45719" bIns="45719" numCol="1" anchor="t">
                <a:noAutofit/>
              </a:bodyPr>
              <a:lstStyle/>
              <a:p>
                <a:endParaRPr/>
              </a:p>
            </p:txBody>
          </p:sp>
          <p:sp>
            <p:nvSpPr>
              <p:cNvPr id="210" name="Ellipse 79">
                <a:extLst>
                  <a:ext uri="{FF2B5EF4-FFF2-40B4-BE49-F238E27FC236}">
                    <a16:creationId xmlns:a16="http://schemas.microsoft.com/office/drawing/2014/main" id="{16A50BD9-1BA2-91DB-0EC6-1D22AA228BEA}"/>
                  </a:ext>
                </a:extLst>
              </p:cNvPr>
              <p:cNvSpPr/>
              <p:nvPr/>
            </p:nvSpPr>
            <p:spPr>
              <a:xfrm>
                <a:off x="240103" y="602906"/>
                <a:ext cx="1006961" cy="152137"/>
              </a:xfrm>
              <a:prstGeom prst="ellipse">
                <a:avLst/>
              </a:prstGeom>
              <a:noFill/>
              <a:ln w="28575" cap="flat">
                <a:solidFill>
                  <a:srgbClr val="80808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11" name="Ellipse 80">
                <a:extLst>
                  <a:ext uri="{FF2B5EF4-FFF2-40B4-BE49-F238E27FC236}">
                    <a16:creationId xmlns:a16="http://schemas.microsoft.com/office/drawing/2014/main" id="{4BCCCC4F-9FAC-3BAD-8EB3-F703FBB7C9CB}"/>
                  </a:ext>
                </a:extLst>
              </p:cNvPr>
              <p:cNvSpPr/>
              <p:nvPr/>
            </p:nvSpPr>
            <p:spPr>
              <a:xfrm>
                <a:off x="240103" y="602906"/>
                <a:ext cx="1006961" cy="152137"/>
              </a:xfrm>
              <a:prstGeom prst="ellipse">
                <a:avLst/>
              </a:prstGeom>
              <a:noFill/>
              <a:ln w="28575" cap="flat">
                <a:solidFill>
                  <a:srgbClr val="808080">
                    <a:alpha val="50000"/>
                  </a:srgbClr>
                </a:solidFill>
                <a:prstDash val="dash"/>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12" name="Connecteur droit avec flèche 61">
                <a:extLst>
                  <a:ext uri="{FF2B5EF4-FFF2-40B4-BE49-F238E27FC236}">
                    <a16:creationId xmlns:a16="http://schemas.microsoft.com/office/drawing/2014/main" id="{6C2BA237-8ED8-8A3B-635B-3AA8AA507993}"/>
                  </a:ext>
                </a:extLst>
              </p:cNvPr>
              <p:cNvSpPr/>
              <p:nvPr/>
            </p:nvSpPr>
            <p:spPr>
              <a:xfrm flipV="1">
                <a:off x="746748" y="42651"/>
                <a:ext cx="335272" cy="636324"/>
              </a:xfrm>
              <a:prstGeom prst="line">
                <a:avLst/>
              </a:prstGeom>
              <a:noFill/>
              <a:ln w="28575" cap="flat">
                <a:solidFill>
                  <a:schemeClr val="accent1"/>
                </a:solidFill>
                <a:prstDash val="solid"/>
                <a:miter lim="800000"/>
                <a:tailEnd type="triangle" w="med" len="med"/>
              </a:ln>
              <a:effectLst/>
            </p:spPr>
            <p:txBody>
              <a:bodyPr wrap="square" lIns="45719" tIns="45719" rIns="45719" bIns="45719" numCol="1" anchor="t">
                <a:noAutofit/>
              </a:bodyPr>
              <a:lstStyle/>
              <a:p>
                <a:endParaRPr/>
              </a:p>
            </p:txBody>
          </p:sp>
          <p:sp>
            <p:nvSpPr>
              <p:cNvPr id="213" name="ZoneTexte 62">
                <a:extLst>
                  <a:ext uri="{FF2B5EF4-FFF2-40B4-BE49-F238E27FC236}">
                    <a16:creationId xmlns:a16="http://schemas.microsoft.com/office/drawing/2014/main" id="{F2B8F6CD-16A0-7356-3554-D2A83F4BE5D8}"/>
                  </a:ext>
                </a:extLst>
              </p:cNvPr>
              <p:cNvSpPr/>
              <p:nvPr/>
            </p:nvSpPr>
            <p:spPr>
              <a:xfrm>
                <a:off x="694256" y="800096"/>
                <a:ext cx="32918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400">
                    <a:solidFill>
                      <a:srgbClr val="FF0000"/>
                    </a:solidFill>
                    <a:latin typeface="Times New Roman"/>
                    <a:ea typeface="Times New Roman"/>
                    <a:cs typeface="Times New Roman"/>
                    <a:sym typeface="Times New Roman"/>
                  </a:defRPr>
                </a:pPr>
                <a:r>
                  <a:t>B</a:t>
                </a:r>
                <a:r>
                  <a:rPr baseline="-5999">
                    <a:latin typeface="Brush Script MT Italic"/>
                    <a:ea typeface="Brush Script MT Italic"/>
                    <a:cs typeface="Brush Script MT Italic"/>
                    <a:sym typeface="Brush Script MT Italic"/>
                  </a:rPr>
                  <a:t>l</a:t>
                </a:r>
              </a:p>
            </p:txBody>
          </p:sp>
          <p:sp>
            <p:nvSpPr>
              <p:cNvPr id="214" name="Connecteur droit avec flèche 63">
                <a:extLst>
                  <a:ext uri="{FF2B5EF4-FFF2-40B4-BE49-F238E27FC236}">
                    <a16:creationId xmlns:a16="http://schemas.microsoft.com/office/drawing/2014/main" id="{DA337337-F8AD-5F10-056C-2742AD236C45}"/>
                  </a:ext>
                </a:extLst>
              </p:cNvPr>
              <p:cNvSpPr/>
              <p:nvPr/>
            </p:nvSpPr>
            <p:spPr>
              <a:xfrm flipH="1">
                <a:off x="424111" y="678974"/>
                <a:ext cx="322638" cy="424238"/>
              </a:xfrm>
              <a:prstGeom prst="line">
                <a:avLst/>
              </a:prstGeom>
              <a:noFill/>
              <a:ln w="28575" cap="flat">
                <a:solidFill>
                  <a:srgbClr val="000000"/>
                </a:solidFill>
                <a:prstDash val="dash"/>
                <a:miter lim="800000"/>
                <a:tailEnd type="triangle" w="med" len="med"/>
              </a:ln>
              <a:effectLst/>
            </p:spPr>
            <p:txBody>
              <a:bodyPr wrap="square" lIns="45719" tIns="45719" rIns="45719" bIns="45719" numCol="1" anchor="t">
                <a:noAutofit/>
              </a:bodyPr>
              <a:lstStyle/>
              <a:p>
                <a:endParaRPr/>
              </a:p>
            </p:txBody>
          </p:sp>
          <p:sp>
            <p:nvSpPr>
              <p:cNvPr id="215" name="ZoneTexte 64">
                <a:extLst>
                  <a:ext uri="{FF2B5EF4-FFF2-40B4-BE49-F238E27FC236}">
                    <a16:creationId xmlns:a16="http://schemas.microsoft.com/office/drawing/2014/main" id="{3A6A3C32-8D87-7B03-2799-3607BAAA0109}"/>
                  </a:ext>
                </a:extLst>
              </p:cNvPr>
              <p:cNvSpPr/>
              <p:nvPr/>
            </p:nvSpPr>
            <p:spPr>
              <a:xfrm>
                <a:off x="48438" y="1139878"/>
                <a:ext cx="146638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100"/>
                </a:lvl1pPr>
              </a:lstStyle>
              <a:p>
                <a:r>
                  <a:t>Line of sight</a:t>
                </a:r>
              </a:p>
            </p:txBody>
          </p:sp>
          <p:sp>
            <p:nvSpPr>
              <p:cNvPr id="216" name="Arc 65">
                <a:extLst>
                  <a:ext uri="{FF2B5EF4-FFF2-40B4-BE49-F238E27FC236}">
                    <a16:creationId xmlns:a16="http://schemas.microsoft.com/office/drawing/2014/main" id="{9EAFEBE1-00E8-3FEF-90C9-A0C51713C834}"/>
                  </a:ext>
                </a:extLst>
              </p:cNvPr>
              <p:cNvSpPr/>
              <p:nvPr/>
            </p:nvSpPr>
            <p:spPr>
              <a:xfrm>
                <a:off x="748193" y="518323"/>
                <a:ext cx="81962" cy="192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495" y="0"/>
                      <a:pt x="14888" y="7393"/>
                      <a:pt x="21600" y="21600"/>
                    </a:cubicBezTo>
                  </a:path>
                </a:pathLst>
              </a:custGeom>
              <a:noFill/>
              <a:ln w="38100" cap="flat">
                <a:solidFill>
                  <a:schemeClr val="accent1"/>
                </a:solidFill>
                <a:prstDash val="solid"/>
                <a:miter lim="800000"/>
              </a:ln>
              <a:effectLst/>
            </p:spPr>
            <p:txBody>
              <a:bodyPr wrap="square" lIns="45719" tIns="45719" rIns="45719" bIns="45719" numCol="1" anchor="ctr">
                <a:noAutofit/>
              </a:bodyPr>
              <a:lstStyle/>
              <a:p>
                <a:pPr algn="ctr"/>
                <a:endParaRPr/>
              </a:p>
            </p:txBody>
          </p:sp>
          <p:sp>
            <p:nvSpPr>
              <p:cNvPr id="217" name="Arc 66">
                <a:extLst>
                  <a:ext uri="{FF2B5EF4-FFF2-40B4-BE49-F238E27FC236}">
                    <a16:creationId xmlns:a16="http://schemas.microsoft.com/office/drawing/2014/main" id="{3D0F91A1-747B-B65C-2AB5-804F0B329347}"/>
                  </a:ext>
                </a:extLst>
              </p:cNvPr>
              <p:cNvSpPr/>
              <p:nvPr/>
            </p:nvSpPr>
            <p:spPr>
              <a:xfrm>
                <a:off x="562602" y="523390"/>
                <a:ext cx="198297" cy="322063"/>
              </a:xfrm>
              <a:custGeom>
                <a:avLst/>
                <a:gdLst/>
                <a:ahLst/>
                <a:cxnLst>
                  <a:cxn ang="0">
                    <a:pos x="wd2" y="hd2"/>
                  </a:cxn>
                  <a:cxn ang="5400000">
                    <a:pos x="wd2" y="hd2"/>
                  </a:cxn>
                  <a:cxn ang="10800000">
                    <a:pos x="wd2" y="hd2"/>
                  </a:cxn>
                  <a:cxn ang="16200000">
                    <a:pos x="wd2" y="hd2"/>
                  </a:cxn>
                </a:cxnLst>
                <a:rect l="0" t="0" r="r" b="b"/>
                <a:pathLst>
                  <a:path w="19660" h="21123" extrusionOk="0">
                    <a:moveTo>
                      <a:pt x="5697" y="21123"/>
                    </a:moveTo>
                    <a:cubicBezTo>
                      <a:pt x="-1338" y="16667"/>
                      <a:pt x="-1940" y="9016"/>
                      <a:pt x="4352" y="4034"/>
                    </a:cubicBezTo>
                    <a:cubicBezTo>
                      <a:pt x="8199" y="988"/>
                      <a:pt x="13956" y="-477"/>
                      <a:pt x="19660" y="138"/>
                    </a:cubicBezTo>
                  </a:path>
                </a:pathLst>
              </a:custGeom>
              <a:noFill/>
              <a:ln w="38100" cap="flat">
                <a:solidFill>
                  <a:srgbClr val="000000"/>
                </a:solidFill>
                <a:prstDash val="dash"/>
                <a:miter lim="800000"/>
              </a:ln>
              <a:effectLst/>
            </p:spPr>
            <p:txBody>
              <a:bodyPr wrap="square" lIns="45719" tIns="45719" rIns="45719" bIns="45719" numCol="1" anchor="ctr">
                <a:noAutofit/>
              </a:bodyPr>
              <a:lstStyle/>
              <a:p>
                <a:pPr algn="ctr"/>
                <a:endParaRPr/>
              </a:p>
            </p:txBody>
          </p:sp>
          <p:sp>
            <p:nvSpPr>
              <p:cNvPr id="218" name="Connecteur droit avec flèche 67">
                <a:extLst>
                  <a:ext uri="{FF2B5EF4-FFF2-40B4-BE49-F238E27FC236}">
                    <a16:creationId xmlns:a16="http://schemas.microsoft.com/office/drawing/2014/main" id="{5D74EAE1-9B9F-5920-6B45-CB6BB085485E}"/>
                  </a:ext>
                </a:extLst>
              </p:cNvPr>
              <p:cNvSpPr/>
              <p:nvPr/>
            </p:nvSpPr>
            <p:spPr>
              <a:xfrm>
                <a:off x="746748" y="678974"/>
                <a:ext cx="249237" cy="46748"/>
              </a:xfrm>
              <a:prstGeom prst="line">
                <a:avLst/>
              </a:prstGeom>
              <a:noFill/>
              <a:ln w="28575" cap="flat">
                <a:solidFill>
                  <a:srgbClr val="8FAADC"/>
                </a:solidFill>
                <a:prstDash val="solid"/>
                <a:miter lim="800000"/>
                <a:tailEnd type="triangle" w="med" len="med"/>
              </a:ln>
              <a:effectLst/>
            </p:spPr>
            <p:txBody>
              <a:bodyPr wrap="square" lIns="45719" tIns="45719" rIns="45719" bIns="45719" numCol="1" anchor="t">
                <a:noAutofit/>
              </a:bodyPr>
              <a:lstStyle/>
              <a:p>
                <a:endParaRPr/>
              </a:p>
            </p:txBody>
          </p:sp>
          <p:sp>
            <p:nvSpPr>
              <p:cNvPr id="219" name="Connecteur droit 68">
                <a:extLst>
                  <a:ext uri="{FF2B5EF4-FFF2-40B4-BE49-F238E27FC236}">
                    <a16:creationId xmlns:a16="http://schemas.microsoft.com/office/drawing/2014/main" id="{319D1520-FBF8-97FF-55AB-95777F9A42EC}"/>
                  </a:ext>
                </a:extLst>
              </p:cNvPr>
              <p:cNvSpPr/>
              <p:nvPr/>
            </p:nvSpPr>
            <p:spPr>
              <a:xfrm flipH="1">
                <a:off x="995985" y="42651"/>
                <a:ext cx="86036" cy="683071"/>
              </a:xfrm>
              <a:prstGeom prst="line">
                <a:avLst/>
              </a:prstGeom>
              <a:noFill/>
              <a:ln w="28575" cap="flat">
                <a:solidFill>
                  <a:schemeClr val="accent1"/>
                </a:solidFill>
                <a:prstDash val="sysDot"/>
                <a:miter lim="800000"/>
              </a:ln>
              <a:effectLst/>
            </p:spPr>
            <p:txBody>
              <a:bodyPr wrap="square" lIns="45719" tIns="45719" rIns="45719" bIns="45719" numCol="1" anchor="t">
                <a:noAutofit/>
              </a:bodyPr>
              <a:lstStyle/>
              <a:p>
                <a:endParaRPr/>
              </a:p>
            </p:txBody>
          </p:sp>
          <p:sp>
            <p:nvSpPr>
              <p:cNvPr id="220" name="Arc 69">
                <a:extLst>
                  <a:ext uri="{FF2B5EF4-FFF2-40B4-BE49-F238E27FC236}">
                    <a16:creationId xmlns:a16="http://schemas.microsoft.com/office/drawing/2014/main" id="{4FE592D3-761C-F6A2-1549-196217BF47BF}"/>
                  </a:ext>
                </a:extLst>
              </p:cNvPr>
              <p:cNvSpPr/>
              <p:nvPr/>
            </p:nvSpPr>
            <p:spPr>
              <a:xfrm>
                <a:off x="680437" y="707570"/>
                <a:ext cx="192765" cy="92177"/>
              </a:xfrm>
              <a:custGeom>
                <a:avLst/>
                <a:gdLst/>
                <a:ahLst/>
                <a:cxnLst>
                  <a:cxn ang="0">
                    <a:pos x="wd2" y="hd2"/>
                  </a:cxn>
                  <a:cxn ang="5400000">
                    <a:pos x="wd2" y="hd2"/>
                  </a:cxn>
                  <a:cxn ang="10800000">
                    <a:pos x="wd2" y="hd2"/>
                  </a:cxn>
                  <a:cxn ang="16200000">
                    <a:pos x="wd2" y="hd2"/>
                  </a:cxn>
                </a:cxnLst>
                <a:rect l="0" t="0" r="r" b="b"/>
                <a:pathLst>
                  <a:path w="21600" h="20865" extrusionOk="0">
                    <a:moveTo>
                      <a:pt x="21600" y="0"/>
                    </a:moveTo>
                    <a:cubicBezTo>
                      <a:pt x="21119" y="12279"/>
                      <a:pt x="14594" y="21600"/>
                      <a:pt x="7026" y="20819"/>
                    </a:cubicBezTo>
                    <a:cubicBezTo>
                      <a:pt x="4501" y="20559"/>
                      <a:pt x="2070" y="19172"/>
                      <a:pt x="0" y="16811"/>
                    </a:cubicBezTo>
                  </a:path>
                </a:pathLst>
              </a:custGeom>
              <a:noFill/>
              <a:ln w="38100" cap="flat">
                <a:solidFill>
                  <a:srgbClr val="8FAADC"/>
                </a:solidFill>
                <a:prstDash val="solid"/>
                <a:miter lim="800000"/>
              </a:ln>
              <a:effectLst/>
            </p:spPr>
            <p:txBody>
              <a:bodyPr wrap="square" lIns="45719" tIns="45719" rIns="45719" bIns="45719" numCol="1" anchor="ctr">
                <a:noAutofit/>
              </a:bodyPr>
              <a:lstStyle/>
              <a:p>
                <a:pPr algn="ctr"/>
                <a:endParaRPr/>
              </a:p>
            </p:txBody>
          </p:sp>
          <p:sp>
            <p:nvSpPr>
              <p:cNvPr id="221" name="Connecteur droit 70">
                <a:extLst>
                  <a:ext uri="{FF2B5EF4-FFF2-40B4-BE49-F238E27FC236}">
                    <a16:creationId xmlns:a16="http://schemas.microsoft.com/office/drawing/2014/main" id="{05562CEF-4E57-A6BB-A7BF-A591E1A333D6}"/>
                  </a:ext>
                </a:extLst>
              </p:cNvPr>
              <p:cNvSpPr/>
              <p:nvPr/>
            </p:nvSpPr>
            <p:spPr>
              <a:xfrm flipV="1">
                <a:off x="671033" y="724418"/>
                <a:ext cx="324951" cy="39146"/>
              </a:xfrm>
              <a:prstGeom prst="line">
                <a:avLst/>
              </a:prstGeom>
              <a:noFill/>
              <a:ln w="28575" cap="flat">
                <a:solidFill>
                  <a:srgbClr val="8FAADC"/>
                </a:solidFill>
                <a:prstDash val="sysDot"/>
                <a:miter lim="800000"/>
              </a:ln>
              <a:effectLst/>
            </p:spPr>
            <p:txBody>
              <a:bodyPr wrap="square" lIns="45719" tIns="45719" rIns="45719" bIns="45719" numCol="1" anchor="t">
                <a:noAutofit/>
              </a:bodyPr>
              <a:lstStyle/>
              <a:p>
                <a:endParaRPr/>
              </a:p>
            </p:txBody>
          </p:sp>
          <p:sp>
            <p:nvSpPr>
              <p:cNvPr id="222" name="Connecteur droit avec flèche 71">
                <a:extLst>
                  <a:ext uri="{FF2B5EF4-FFF2-40B4-BE49-F238E27FC236}">
                    <a16:creationId xmlns:a16="http://schemas.microsoft.com/office/drawing/2014/main" id="{37ADB275-6193-F6BF-0365-93418080ADB7}"/>
                  </a:ext>
                </a:extLst>
              </p:cNvPr>
              <p:cNvSpPr/>
              <p:nvPr/>
            </p:nvSpPr>
            <p:spPr>
              <a:xfrm flipH="1">
                <a:off x="671034" y="678621"/>
                <a:ext cx="72551" cy="92544"/>
              </a:xfrm>
              <a:prstGeom prst="line">
                <a:avLst/>
              </a:prstGeom>
              <a:noFill/>
              <a:ln w="38100" cap="flat">
                <a:solidFill>
                  <a:srgbClr val="FF0000"/>
                </a:solidFill>
                <a:prstDash val="solid"/>
                <a:miter lim="800000"/>
                <a:tailEnd type="triangle" w="med" len="med"/>
              </a:ln>
              <a:effectLst/>
            </p:spPr>
            <p:txBody>
              <a:bodyPr wrap="square" lIns="45719" tIns="45719" rIns="45719" bIns="45719" numCol="1" anchor="t">
                <a:noAutofit/>
              </a:bodyPr>
              <a:lstStyle/>
              <a:p>
                <a:endParaRPr/>
              </a:p>
            </p:txBody>
          </p:sp>
          <p:sp>
            <p:nvSpPr>
              <p:cNvPr id="223" name="ZoneTexte 72">
                <a:extLst>
                  <a:ext uri="{FF2B5EF4-FFF2-40B4-BE49-F238E27FC236}">
                    <a16:creationId xmlns:a16="http://schemas.microsoft.com/office/drawing/2014/main" id="{7BBED29C-A94B-F73D-7E63-AA047977C03A}"/>
                  </a:ext>
                </a:extLst>
              </p:cNvPr>
              <p:cNvSpPr/>
              <p:nvPr/>
            </p:nvSpPr>
            <p:spPr>
              <a:xfrm>
                <a:off x="1194977" y="157403"/>
                <a:ext cx="32918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2000">
                    <a:solidFill>
                      <a:schemeClr val="accent1"/>
                    </a:solidFill>
                    <a:latin typeface="Times New Roman"/>
                    <a:ea typeface="Times New Roman"/>
                    <a:cs typeface="Times New Roman"/>
                    <a:sym typeface="Times New Roman"/>
                  </a:defRPr>
                </a:lvl1pPr>
              </a:lstStyle>
              <a:p>
                <a:r>
                  <a:t>B</a:t>
                </a:r>
              </a:p>
            </p:txBody>
          </p:sp>
          <p:sp>
            <p:nvSpPr>
              <p:cNvPr id="224" name="Rectangle : coins arrondis 107">
                <a:extLst>
                  <a:ext uri="{FF2B5EF4-FFF2-40B4-BE49-F238E27FC236}">
                    <a16:creationId xmlns:a16="http://schemas.microsoft.com/office/drawing/2014/main" id="{6FFD0696-E926-B69F-528D-10DA36B5602E}"/>
                  </a:ext>
                </a:extLst>
              </p:cNvPr>
              <p:cNvSpPr/>
              <p:nvPr/>
            </p:nvSpPr>
            <p:spPr>
              <a:xfrm>
                <a:off x="0" y="0"/>
                <a:ext cx="1411799" cy="1438509"/>
              </a:xfrm>
              <a:prstGeom prst="roundRect">
                <a:avLst>
                  <a:gd name="adj" fmla="val 15213"/>
                </a:avLst>
              </a:prstGeom>
              <a:noFill/>
              <a:ln w="38100" cap="flat">
                <a:solidFill>
                  <a:srgbClr val="FFFF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5" name="z">
                <a:extLst>
                  <a:ext uri="{FF2B5EF4-FFF2-40B4-BE49-F238E27FC236}">
                    <a16:creationId xmlns:a16="http://schemas.microsoft.com/office/drawing/2014/main" id="{08977E31-B11D-7A56-5778-94321A3E3BF3}"/>
                  </a:ext>
                </a:extLst>
              </p:cNvPr>
              <p:cNvSpPr/>
              <p:nvPr/>
            </p:nvSpPr>
            <p:spPr>
              <a:xfrm>
                <a:off x="566567" y="151726"/>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400"/>
                </a:lvl1pPr>
              </a:lstStyle>
              <a:p>
                <a:r>
                  <a:t>z</a:t>
                </a:r>
              </a:p>
            </p:txBody>
          </p:sp>
        </p:grpSp>
        <p:sp>
          <p:nvSpPr>
            <p:cNvPr id="227" name="z">
              <a:extLst>
                <a:ext uri="{FF2B5EF4-FFF2-40B4-BE49-F238E27FC236}">
                  <a16:creationId xmlns:a16="http://schemas.microsoft.com/office/drawing/2014/main" id="{E6B38F27-8585-BA5E-A98F-D09848CABFD7}"/>
                </a:ext>
              </a:extLst>
            </p:cNvPr>
            <p:cNvSpPr/>
            <p:nvPr/>
          </p:nvSpPr>
          <p:spPr>
            <a:xfrm>
              <a:off x="5411492" y="638095"/>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400"/>
              </a:lvl1pPr>
            </a:lstStyle>
            <a:p>
              <a:r>
                <a:t>z</a:t>
              </a:r>
            </a:p>
          </p:txBody>
        </p:sp>
        <p:sp>
          <p:nvSpPr>
            <p:cNvPr id="228" name="z">
              <a:extLst>
                <a:ext uri="{FF2B5EF4-FFF2-40B4-BE49-F238E27FC236}">
                  <a16:creationId xmlns:a16="http://schemas.microsoft.com/office/drawing/2014/main" id="{BE307362-01CA-B730-9E34-647BC45A7248}"/>
                </a:ext>
              </a:extLst>
            </p:cNvPr>
            <p:cNvSpPr/>
            <p:nvPr/>
          </p:nvSpPr>
          <p:spPr>
            <a:xfrm>
              <a:off x="5512496" y="21375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400"/>
              </a:lvl1pPr>
            </a:lstStyle>
            <a:p>
              <a:r>
                <a:t>z</a:t>
              </a:r>
            </a:p>
          </p:txBody>
        </p:sp>
        <p:sp>
          <p:nvSpPr>
            <p:cNvPr id="229" name="z">
              <a:extLst>
                <a:ext uri="{FF2B5EF4-FFF2-40B4-BE49-F238E27FC236}">
                  <a16:creationId xmlns:a16="http://schemas.microsoft.com/office/drawing/2014/main" id="{F5C85E8C-7577-DD93-2777-CDC1527EDDCE}"/>
                </a:ext>
              </a:extLst>
            </p:cNvPr>
            <p:cNvSpPr/>
            <p:nvPr/>
          </p:nvSpPr>
          <p:spPr>
            <a:xfrm>
              <a:off x="2162830" y="212245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400"/>
              </a:lvl1pPr>
            </a:lstStyle>
            <a:p>
              <a:r>
                <a:t>z</a:t>
              </a:r>
            </a:p>
          </p:txBody>
        </p:sp>
        <p:sp>
          <p:nvSpPr>
            <p:cNvPr id="230" name="Q2">
              <a:extLst>
                <a:ext uri="{FF2B5EF4-FFF2-40B4-BE49-F238E27FC236}">
                  <a16:creationId xmlns:a16="http://schemas.microsoft.com/office/drawing/2014/main" id="{1DB2915B-8ED2-7CB9-7833-C72A6F2B073F}"/>
                </a:ext>
              </a:extLst>
            </p:cNvPr>
            <p:cNvSpPr/>
            <p:nvPr/>
          </p:nvSpPr>
          <p:spPr>
            <a:xfrm>
              <a:off x="944044" y="3421236"/>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nSpc>
                  <a:spcPct val="90000"/>
                </a:lnSpc>
                <a:spcBef>
                  <a:spcPts val="1000"/>
                </a:spcBef>
                <a:buFont typeface="Arial"/>
                <a:defRPr sz="2100">
                  <a:solidFill>
                    <a:srgbClr val="92D050"/>
                  </a:solidFill>
                </a:defRPr>
              </a:lvl1pPr>
            </a:lstStyle>
            <a:p>
              <a:r>
                <a:t>Q2</a:t>
              </a:r>
            </a:p>
          </p:txBody>
        </p:sp>
        <p:sp>
          <p:nvSpPr>
            <p:cNvPr id="231" name="Q4">
              <a:extLst>
                <a:ext uri="{FF2B5EF4-FFF2-40B4-BE49-F238E27FC236}">
                  <a16:creationId xmlns:a16="http://schemas.microsoft.com/office/drawing/2014/main" id="{64BB4905-0B18-CC0D-685B-3939093D21FB}"/>
                </a:ext>
              </a:extLst>
            </p:cNvPr>
            <p:cNvSpPr/>
            <p:nvPr/>
          </p:nvSpPr>
          <p:spPr>
            <a:xfrm>
              <a:off x="5162470" y="0"/>
              <a:ext cx="1270001"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nSpc>
                  <a:spcPct val="90000"/>
                </a:lnSpc>
                <a:spcBef>
                  <a:spcPts val="1000"/>
                </a:spcBef>
                <a:buFont typeface="Arial"/>
                <a:defRPr sz="2100">
                  <a:solidFill>
                    <a:schemeClr val="accent4"/>
                  </a:solidFill>
                </a:defRPr>
              </a:lvl1pPr>
            </a:lstStyle>
            <a:p>
              <a:r>
                <a:t>Q4</a:t>
              </a:r>
            </a:p>
          </p:txBody>
        </p:sp>
        <p:sp>
          <p:nvSpPr>
            <p:cNvPr id="232" name="Q3">
              <a:extLst>
                <a:ext uri="{FF2B5EF4-FFF2-40B4-BE49-F238E27FC236}">
                  <a16:creationId xmlns:a16="http://schemas.microsoft.com/office/drawing/2014/main" id="{5B5B6CC5-F96A-9683-E9F4-A1A56AD5FA6C}"/>
                </a:ext>
              </a:extLst>
            </p:cNvPr>
            <p:cNvSpPr/>
            <p:nvPr/>
          </p:nvSpPr>
          <p:spPr>
            <a:xfrm>
              <a:off x="3314262" y="3421236"/>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nSpc>
                  <a:spcPct val="90000"/>
                </a:lnSpc>
                <a:spcBef>
                  <a:spcPts val="1000"/>
                </a:spcBef>
                <a:buFont typeface="Arial"/>
                <a:defRPr sz="2100">
                  <a:solidFill>
                    <a:srgbClr val="FFFB00"/>
                  </a:solidFill>
                </a:defRPr>
              </a:lvl1pPr>
            </a:lstStyle>
            <a:p>
              <a:r>
                <a:t>Q3</a:t>
              </a:r>
            </a:p>
          </p:txBody>
        </p:sp>
        <p:sp>
          <p:nvSpPr>
            <p:cNvPr id="233" name="Q5">
              <a:extLst>
                <a:ext uri="{FF2B5EF4-FFF2-40B4-BE49-F238E27FC236}">
                  <a16:creationId xmlns:a16="http://schemas.microsoft.com/office/drawing/2014/main" id="{774D0A22-5605-8CC2-0350-EE88D453F565}"/>
                </a:ext>
              </a:extLst>
            </p:cNvPr>
            <p:cNvSpPr/>
            <p:nvPr/>
          </p:nvSpPr>
          <p:spPr>
            <a:xfrm>
              <a:off x="5086270" y="3421236"/>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nSpc>
                  <a:spcPct val="90000"/>
                </a:lnSpc>
                <a:spcBef>
                  <a:spcPts val="1000"/>
                </a:spcBef>
                <a:buFont typeface="Arial"/>
                <a:defRPr sz="2100">
                  <a:solidFill>
                    <a:srgbClr val="FF9300"/>
                  </a:solidFill>
                </a:defRPr>
              </a:lvl1pPr>
            </a:lstStyle>
            <a:p>
              <a:r>
                <a:t>Q5</a:t>
              </a:r>
            </a:p>
          </p:txBody>
        </p:sp>
      </p:grpSp>
      <p:sp>
        <p:nvSpPr>
          <p:cNvPr id="235" name="For a given star ⇒ we use the median of measures of the best available quality">
            <a:extLst>
              <a:ext uri="{FF2B5EF4-FFF2-40B4-BE49-F238E27FC236}">
                <a16:creationId xmlns:a16="http://schemas.microsoft.com/office/drawing/2014/main" id="{119EFF37-D000-5FF9-EF20-0FDC947AC376}"/>
              </a:ext>
            </a:extLst>
          </p:cNvPr>
          <p:cNvSpPr txBox="1"/>
          <p:nvPr/>
        </p:nvSpPr>
        <p:spPr>
          <a:xfrm>
            <a:off x="632408" y="5164396"/>
            <a:ext cx="4729166" cy="4481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228600" indent="-228600">
              <a:lnSpc>
                <a:spcPct val="70000"/>
              </a:lnSpc>
              <a:spcBef>
                <a:spcPts val="1000"/>
              </a:spcBef>
              <a:buSzPct val="100000"/>
              <a:buFont typeface="Arial"/>
              <a:buChar char="•"/>
              <a:defRPr sz="1700"/>
            </a:lvl1pPr>
          </a:lstStyle>
          <a:p>
            <a:r>
              <a:rPr sz="1600" dirty="0"/>
              <a:t>For a given star ⇒ we use the median of measures of the best available quality</a:t>
            </a:r>
          </a:p>
        </p:txBody>
      </p:sp>
      <p:grpSp>
        <p:nvGrpSpPr>
          <p:cNvPr id="261" name="Grouper">
            <a:extLst>
              <a:ext uri="{FF2B5EF4-FFF2-40B4-BE49-F238E27FC236}">
                <a16:creationId xmlns:a16="http://schemas.microsoft.com/office/drawing/2014/main" id="{4CD9F446-AEF3-1930-6480-3E42FFA2082D}"/>
              </a:ext>
            </a:extLst>
          </p:cNvPr>
          <p:cNvGrpSpPr/>
          <p:nvPr/>
        </p:nvGrpSpPr>
        <p:grpSpPr>
          <a:xfrm>
            <a:off x="634824" y="1858729"/>
            <a:ext cx="9659735" cy="2852475"/>
            <a:chOff x="0" y="-1"/>
            <a:chExt cx="9659733" cy="2852473"/>
          </a:xfrm>
        </p:grpSpPr>
        <p:grpSp>
          <p:nvGrpSpPr>
            <p:cNvPr id="259" name="Grouper">
              <a:extLst>
                <a:ext uri="{FF2B5EF4-FFF2-40B4-BE49-F238E27FC236}">
                  <a16:creationId xmlns:a16="http://schemas.microsoft.com/office/drawing/2014/main" id="{C9D78D20-CEB7-FE86-2388-95C703593829}"/>
                </a:ext>
              </a:extLst>
            </p:cNvPr>
            <p:cNvGrpSpPr/>
            <p:nvPr/>
          </p:nvGrpSpPr>
          <p:grpSpPr>
            <a:xfrm>
              <a:off x="5137467" y="-1"/>
              <a:ext cx="4522266" cy="1876929"/>
              <a:chOff x="0" y="0"/>
              <a:chExt cx="4522265" cy="1876927"/>
            </a:xfrm>
          </p:grpSpPr>
          <p:sp>
            <p:nvSpPr>
              <p:cNvPr id="236" name="Ellipse 12">
                <a:extLst>
                  <a:ext uri="{FF2B5EF4-FFF2-40B4-BE49-F238E27FC236}">
                    <a16:creationId xmlns:a16="http://schemas.microsoft.com/office/drawing/2014/main" id="{1A80BF65-BCEA-CE5A-8357-805086F0F76F}"/>
                  </a:ext>
                </a:extLst>
              </p:cNvPr>
              <p:cNvSpPr/>
              <p:nvPr/>
            </p:nvSpPr>
            <p:spPr>
              <a:xfrm>
                <a:off x="104400" y="676910"/>
                <a:ext cx="987677" cy="969139"/>
              </a:xfrm>
              <a:prstGeom prst="ellipse">
                <a:avLst/>
              </a:prstGeom>
              <a:noFill/>
              <a:ln w="28575"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237" name="Connecteur droit avec flèche 13">
                <a:extLst>
                  <a:ext uri="{FF2B5EF4-FFF2-40B4-BE49-F238E27FC236}">
                    <a16:creationId xmlns:a16="http://schemas.microsoft.com/office/drawing/2014/main" id="{A1E72AD1-35C1-A438-7AA1-591945A710D8}"/>
                  </a:ext>
                </a:extLst>
              </p:cNvPr>
              <p:cNvSpPr/>
              <p:nvPr/>
            </p:nvSpPr>
            <p:spPr>
              <a:xfrm flipV="1">
                <a:off x="601340" y="627999"/>
                <a:ext cx="1" cy="533481"/>
              </a:xfrm>
              <a:prstGeom prst="line">
                <a:avLst/>
              </a:prstGeom>
              <a:noFill/>
              <a:ln w="28575" cap="flat">
                <a:solidFill>
                  <a:srgbClr val="000000"/>
                </a:solidFill>
                <a:prstDash val="solid"/>
                <a:miter lim="800000"/>
                <a:tailEnd type="triangle" w="med" len="med"/>
              </a:ln>
              <a:effectLst/>
            </p:spPr>
            <p:txBody>
              <a:bodyPr wrap="square" lIns="45719" tIns="45719" rIns="45719" bIns="45719" numCol="1" anchor="t">
                <a:noAutofit/>
              </a:bodyPr>
              <a:lstStyle/>
              <a:p>
                <a:endParaRPr/>
              </a:p>
            </p:txBody>
          </p:sp>
          <p:sp>
            <p:nvSpPr>
              <p:cNvPr id="238" name="Ellipse 10">
                <a:extLst>
                  <a:ext uri="{FF2B5EF4-FFF2-40B4-BE49-F238E27FC236}">
                    <a16:creationId xmlns:a16="http://schemas.microsoft.com/office/drawing/2014/main" id="{8E7C9153-9C39-56FA-BA48-F8D22D14FFE7}"/>
                  </a:ext>
                </a:extLst>
              </p:cNvPr>
              <p:cNvSpPr/>
              <p:nvPr/>
            </p:nvSpPr>
            <p:spPr>
              <a:xfrm>
                <a:off x="104400" y="1086868"/>
                <a:ext cx="987677" cy="149223"/>
              </a:xfrm>
              <a:prstGeom prst="ellipse">
                <a:avLst/>
              </a:prstGeom>
              <a:noFill/>
              <a:ln w="28575" cap="flat">
                <a:solidFill>
                  <a:srgbClr val="80808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39" name="Ellipse 11">
                <a:extLst>
                  <a:ext uri="{FF2B5EF4-FFF2-40B4-BE49-F238E27FC236}">
                    <a16:creationId xmlns:a16="http://schemas.microsoft.com/office/drawing/2014/main" id="{71166A28-3842-3FE8-1CE7-C2EB4EC5F3BD}"/>
                  </a:ext>
                </a:extLst>
              </p:cNvPr>
              <p:cNvSpPr/>
              <p:nvPr/>
            </p:nvSpPr>
            <p:spPr>
              <a:xfrm>
                <a:off x="104400" y="1086868"/>
                <a:ext cx="987677" cy="149223"/>
              </a:xfrm>
              <a:prstGeom prst="ellipse">
                <a:avLst/>
              </a:prstGeom>
              <a:noFill/>
              <a:ln w="28575" cap="flat">
                <a:solidFill>
                  <a:srgbClr val="808080">
                    <a:alpha val="50000"/>
                  </a:srgbClr>
                </a:solidFill>
                <a:prstDash val="dash"/>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0" name="z">
                <a:extLst>
                  <a:ext uri="{FF2B5EF4-FFF2-40B4-BE49-F238E27FC236}">
                    <a16:creationId xmlns:a16="http://schemas.microsoft.com/office/drawing/2014/main" id="{791EB815-2C1A-EFB7-799E-803EBE0F69DB}"/>
                  </a:ext>
                </a:extLst>
              </p:cNvPr>
              <p:cNvSpPr txBox="1"/>
              <p:nvPr/>
            </p:nvSpPr>
            <p:spPr>
              <a:xfrm>
                <a:off x="636787" y="643170"/>
                <a:ext cx="174376" cy="2808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400"/>
                </a:lvl1pPr>
              </a:lstStyle>
              <a:p>
                <a:r>
                  <a:t>z</a:t>
                </a:r>
              </a:p>
            </p:txBody>
          </p:sp>
          <p:sp>
            <p:nvSpPr>
              <p:cNvPr id="241" name="ZoneTexte 5">
                <a:extLst>
                  <a:ext uri="{FF2B5EF4-FFF2-40B4-BE49-F238E27FC236}">
                    <a16:creationId xmlns:a16="http://schemas.microsoft.com/office/drawing/2014/main" id="{E49052BC-6DF8-4395-79C6-1B9CC89E19F3}"/>
                  </a:ext>
                </a:extLst>
              </p:cNvPr>
              <p:cNvSpPr txBox="1"/>
              <p:nvPr/>
            </p:nvSpPr>
            <p:spPr>
              <a:xfrm>
                <a:off x="473465" y="1263012"/>
                <a:ext cx="414521" cy="2870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400">
                    <a:solidFill>
                      <a:srgbClr val="FF0000"/>
                    </a:solidFill>
                    <a:latin typeface="Times New Roman"/>
                    <a:ea typeface="Times New Roman"/>
                    <a:cs typeface="Times New Roman"/>
                    <a:sym typeface="Times New Roman"/>
                  </a:defRPr>
                </a:pPr>
                <a:r>
                  <a:t>B</a:t>
                </a:r>
                <a:r>
                  <a:rPr baseline="-5999"/>
                  <a:t>eq</a:t>
                </a:r>
              </a:p>
            </p:txBody>
          </p:sp>
          <p:sp>
            <p:nvSpPr>
              <p:cNvPr id="242" name="Ellipse 6">
                <a:extLst>
                  <a:ext uri="{FF2B5EF4-FFF2-40B4-BE49-F238E27FC236}">
                    <a16:creationId xmlns:a16="http://schemas.microsoft.com/office/drawing/2014/main" id="{8FC0EF93-31C3-9BBB-D57D-7B594EAEB0FA}"/>
                  </a:ext>
                </a:extLst>
              </p:cNvPr>
              <p:cNvSpPr/>
              <p:nvPr/>
            </p:nvSpPr>
            <p:spPr>
              <a:xfrm>
                <a:off x="104400" y="1076364"/>
                <a:ext cx="987677" cy="159727"/>
              </a:xfrm>
              <a:prstGeom prst="ellipse">
                <a:avLst/>
              </a:prstGeom>
              <a:noFill/>
              <a:ln w="57150" cap="flat">
                <a:solidFill>
                  <a:srgbClr val="FF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3" name="Ellipse 15">
                <a:extLst>
                  <a:ext uri="{FF2B5EF4-FFF2-40B4-BE49-F238E27FC236}">
                    <a16:creationId xmlns:a16="http://schemas.microsoft.com/office/drawing/2014/main" id="{3E8A1328-21DD-F84B-EF72-2340DC594918}"/>
                  </a:ext>
                </a:extLst>
              </p:cNvPr>
              <p:cNvSpPr/>
              <p:nvPr/>
            </p:nvSpPr>
            <p:spPr>
              <a:xfrm>
                <a:off x="2043957" y="682513"/>
                <a:ext cx="299195" cy="67353"/>
              </a:xfrm>
              <a:prstGeom prst="ellipse">
                <a:avLst/>
              </a:prstGeom>
              <a:solidFill>
                <a:srgbClr val="FF0000"/>
              </a:solidFill>
              <a:ln w="57150" cap="flat">
                <a:solidFill>
                  <a:srgbClr val="FF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4" name="Ellipse 23">
                <a:extLst>
                  <a:ext uri="{FF2B5EF4-FFF2-40B4-BE49-F238E27FC236}">
                    <a16:creationId xmlns:a16="http://schemas.microsoft.com/office/drawing/2014/main" id="{80E09D6F-2454-F673-EB15-24C1974558AB}"/>
                  </a:ext>
                </a:extLst>
              </p:cNvPr>
              <p:cNvSpPr/>
              <p:nvPr/>
            </p:nvSpPr>
            <p:spPr>
              <a:xfrm>
                <a:off x="1701477" y="676910"/>
                <a:ext cx="987677" cy="969139"/>
              </a:xfrm>
              <a:prstGeom prst="ellipse">
                <a:avLst/>
              </a:prstGeom>
              <a:noFill/>
              <a:ln w="28575"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245" name="Connecteur droit avec flèche 24">
                <a:extLst>
                  <a:ext uri="{FF2B5EF4-FFF2-40B4-BE49-F238E27FC236}">
                    <a16:creationId xmlns:a16="http://schemas.microsoft.com/office/drawing/2014/main" id="{1B65E611-7C2B-54F1-E9F4-E19A3306B018}"/>
                  </a:ext>
                </a:extLst>
              </p:cNvPr>
              <p:cNvSpPr/>
              <p:nvPr/>
            </p:nvSpPr>
            <p:spPr>
              <a:xfrm flipV="1">
                <a:off x="2198418" y="627999"/>
                <a:ext cx="1" cy="533481"/>
              </a:xfrm>
              <a:prstGeom prst="line">
                <a:avLst/>
              </a:prstGeom>
              <a:noFill/>
              <a:ln w="28575" cap="flat">
                <a:solidFill>
                  <a:srgbClr val="000000"/>
                </a:solidFill>
                <a:prstDash val="solid"/>
                <a:miter lim="800000"/>
                <a:tailEnd type="triangle" w="med" len="med"/>
              </a:ln>
              <a:effectLst/>
            </p:spPr>
            <p:txBody>
              <a:bodyPr wrap="square" lIns="45719" tIns="45719" rIns="45719" bIns="45719" numCol="1" anchor="t">
                <a:noAutofit/>
              </a:bodyPr>
              <a:lstStyle/>
              <a:p>
                <a:endParaRPr/>
              </a:p>
            </p:txBody>
          </p:sp>
          <p:sp>
            <p:nvSpPr>
              <p:cNvPr id="246" name="Ellipse 21">
                <a:extLst>
                  <a:ext uri="{FF2B5EF4-FFF2-40B4-BE49-F238E27FC236}">
                    <a16:creationId xmlns:a16="http://schemas.microsoft.com/office/drawing/2014/main" id="{BE3E6739-4C6C-EE21-04A6-B03B83F69C29}"/>
                  </a:ext>
                </a:extLst>
              </p:cNvPr>
              <p:cNvSpPr/>
              <p:nvPr/>
            </p:nvSpPr>
            <p:spPr>
              <a:xfrm>
                <a:off x="1701477" y="1086867"/>
                <a:ext cx="987677" cy="149223"/>
              </a:xfrm>
              <a:prstGeom prst="ellipse">
                <a:avLst/>
              </a:prstGeom>
              <a:noFill/>
              <a:ln w="28575" cap="flat">
                <a:solidFill>
                  <a:srgbClr val="80808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7" name="Ellipse 22">
                <a:extLst>
                  <a:ext uri="{FF2B5EF4-FFF2-40B4-BE49-F238E27FC236}">
                    <a16:creationId xmlns:a16="http://schemas.microsoft.com/office/drawing/2014/main" id="{1931524C-611E-C9AA-5B04-0BF6B5B3C0BE}"/>
                  </a:ext>
                </a:extLst>
              </p:cNvPr>
              <p:cNvSpPr/>
              <p:nvPr/>
            </p:nvSpPr>
            <p:spPr>
              <a:xfrm>
                <a:off x="1701477" y="1086867"/>
                <a:ext cx="987677" cy="149223"/>
              </a:xfrm>
              <a:prstGeom prst="ellipse">
                <a:avLst/>
              </a:prstGeom>
              <a:noFill/>
              <a:ln w="28575" cap="flat">
                <a:solidFill>
                  <a:srgbClr val="808080">
                    <a:alpha val="50000"/>
                  </a:srgbClr>
                </a:solidFill>
                <a:prstDash val="dash"/>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8" name="Ellipse 26">
                <a:extLst>
                  <a:ext uri="{FF2B5EF4-FFF2-40B4-BE49-F238E27FC236}">
                    <a16:creationId xmlns:a16="http://schemas.microsoft.com/office/drawing/2014/main" id="{65F4EF49-0737-8AD6-FCD5-FAF23ABC9BE5}"/>
                  </a:ext>
                </a:extLst>
              </p:cNvPr>
              <p:cNvSpPr/>
              <p:nvPr/>
            </p:nvSpPr>
            <p:spPr>
              <a:xfrm>
                <a:off x="3394083" y="676955"/>
                <a:ext cx="988587" cy="970033"/>
              </a:xfrm>
              <a:prstGeom prst="ellipse">
                <a:avLst/>
              </a:prstGeom>
              <a:solidFill>
                <a:srgbClr val="FF0000"/>
              </a:solidFill>
              <a:ln w="57150" cap="flat">
                <a:solidFill>
                  <a:srgbClr val="FF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9" name="Ellipse 34">
                <a:extLst>
                  <a:ext uri="{FF2B5EF4-FFF2-40B4-BE49-F238E27FC236}">
                    <a16:creationId xmlns:a16="http://schemas.microsoft.com/office/drawing/2014/main" id="{2B803772-4D92-A3C9-2FFB-E97BA1406603}"/>
                  </a:ext>
                </a:extLst>
              </p:cNvPr>
              <p:cNvSpPr/>
              <p:nvPr/>
            </p:nvSpPr>
            <p:spPr>
              <a:xfrm>
                <a:off x="3394084" y="676955"/>
                <a:ext cx="988587" cy="970033"/>
              </a:xfrm>
              <a:prstGeom prst="ellipse">
                <a:avLst/>
              </a:prstGeom>
              <a:noFill/>
              <a:ln w="28575" cap="flat">
                <a:solidFill>
                  <a:srgbClr val="000000"/>
                </a:solidFill>
                <a:prstDash val="solid"/>
                <a:miter lim="800000"/>
              </a:ln>
              <a:effectLst/>
            </p:spPr>
            <p:txBody>
              <a:bodyPr wrap="square" lIns="45719" tIns="45719" rIns="45719" bIns="45719" numCol="1" anchor="ctr">
                <a:noAutofit/>
              </a:bodyPr>
              <a:lstStyle/>
              <a:p>
                <a:pPr algn="ctr"/>
                <a:endParaRPr/>
              </a:p>
            </p:txBody>
          </p:sp>
          <p:sp>
            <p:nvSpPr>
              <p:cNvPr id="250" name="Connecteur droit avec flèche 35">
                <a:extLst>
                  <a:ext uri="{FF2B5EF4-FFF2-40B4-BE49-F238E27FC236}">
                    <a16:creationId xmlns:a16="http://schemas.microsoft.com/office/drawing/2014/main" id="{684D0BE2-DEAF-579B-0B90-645DBB18FD80}"/>
                  </a:ext>
                </a:extLst>
              </p:cNvPr>
              <p:cNvSpPr/>
              <p:nvPr/>
            </p:nvSpPr>
            <p:spPr>
              <a:xfrm flipV="1">
                <a:off x="3891482" y="627998"/>
                <a:ext cx="1" cy="533973"/>
              </a:xfrm>
              <a:prstGeom prst="line">
                <a:avLst/>
              </a:prstGeom>
              <a:noFill/>
              <a:ln w="28575" cap="flat">
                <a:solidFill>
                  <a:srgbClr val="000000"/>
                </a:solidFill>
                <a:prstDash val="solid"/>
                <a:miter lim="800000"/>
                <a:tailEnd type="triangle" w="med" len="med"/>
              </a:ln>
              <a:effectLst/>
            </p:spPr>
            <p:txBody>
              <a:bodyPr wrap="square" lIns="45719" tIns="45719" rIns="45719" bIns="45719" numCol="1" anchor="t">
                <a:noAutofit/>
              </a:bodyPr>
              <a:lstStyle/>
              <a:p>
                <a:endParaRPr/>
              </a:p>
            </p:txBody>
          </p:sp>
          <p:sp>
            <p:nvSpPr>
              <p:cNvPr id="251" name="Ellipse 32">
                <a:extLst>
                  <a:ext uri="{FF2B5EF4-FFF2-40B4-BE49-F238E27FC236}">
                    <a16:creationId xmlns:a16="http://schemas.microsoft.com/office/drawing/2014/main" id="{727BD558-0F5A-A979-7888-9C2C4D6CF9B2}"/>
                  </a:ext>
                </a:extLst>
              </p:cNvPr>
              <p:cNvSpPr/>
              <p:nvPr/>
            </p:nvSpPr>
            <p:spPr>
              <a:xfrm>
                <a:off x="3394083" y="1087290"/>
                <a:ext cx="988587" cy="149361"/>
              </a:xfrm>
              <a:prstGeom prst="ellipse">
                <a:avLst/>
              </a:prstGeom>
              <a:noFill/>
              <a:ln w="28575" cap="flat">
                <a:solidFill>
                  <a:srgbClr val="80808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2" name="Ellipse 33">
                <a:extLst>
                  <a:ext uri="{FF2B5EF4-FFF2-40B4-BE49-F238E27FC236}">
                    <a16:creationId xmlns:a16="http://schemas.microsoft.com/office/drawing/2014/main" id="{542E11B7-FEC7-E8B2-0226-325B74C32BA6}"/>
                  </a:ext>
                </a:extLst>
              </p:cNvPr>
              <p:cNvSpPr/>
              <p:nvPr/>
            </p:nvSpPr>
            <p:spPr>
              <a:xfrm>
                <a:off x="3394083" y="1087290"/>
                <a:ext cx="988587" cy="149361"/>
              </a:xfrm>
              <a:prstGeom prst="ellipse">
                <a:avLst/>
              </a:prstGeom>
              <a:noFill/>
              <a:ln w="28575" cap="flat">
                <a:solidFill>
                  <a:srgbClr val="808080">
                    <a:alpha val="50000"/>
                  </a:srgbClr>
                </a:solidFill>
                <a:prstDash val="dash"/>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3" name="ZoneTexte 28">
                <a:extLst>
                  <a:ext uri="{FF2B5EF4-FFF2-40B4-BE49-F238E27FC236}">
                    <a16:creationId xmlns:a16="http://schemas.microsoft.com/office/drawing/2014/main" id="{E64CBE9E-4BEF-1F4A-551F-8966ACF67F61}"/>
                  </a:ext>
                </a:extLst>
              </p:cNvPr>
              <p:cNvSpPr txBox="1"/>
              <p:nvPr/>
            </p:nvSpPr>
            <p:spPr>
              <a:xfrm>
                <a:off x="3179370" y="1514445"/>
                <a:ext cx="722885" cy="2870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400">
                    <a:solidFill>
                      <a:srgbClr val="FF0000"/>
                    </a:solidFill>
                    <a:latin typeface="Times New Roman"/>
                    <a:ea typeface="Times New Roman"/>
                    <a:cs typeface="Times New Roman"/>
                    <a:sym typeface="Times New Roman"/>
                  </a:defRPr>
                </a:pPr>
                <a:r>
                  <a:t>|B</a:t>
                </a:r>
                <a:r>
                  <a:rPr baseline="-5999"/>
                  <a:t>dip</a:t>
                </a:r>
                <a:r>
                  <a:t>|</a:t>
                </a:r>
              </a:p>
            </p:txBody>
          </p:sp>
          <p:sp>
            <p:nvSpPr>
              <p:cNvPr id="254" name="Rectangle : coins arrondis 2">
                <a:extLst>
                  <a:ext uri="{FF2B5EF4-FFF2-40B4-BE49-F238E27FC236}">
                    <a16:creationId xmlns:a16="http://schemas.microsoft.com/office/drawing/2014/main" id="{5B6AD9D7-4431-FC67-44F9-7B2D06FF2B3E}"/>
                  </a:ext>
                </a:extLst>
              </p:cNvPr>
              <p:cNvSpPr/>
              <p:nvPr/>
            </p:nvSpPr>
            <p:spPr>
              <a:xfrm>
                <a:off x="0" y="438419"/>
                <a:ext cx="4522266" cy="1438509"/>
              </a:xfrm>
              <a:prstGeom prst="roundRect">
                <a:avLst>
                  <a:gd name="adj" fmla="val 16667"/>
                </a:avLst>
              </a:prstGeom>
              <a:noFill/>
              <a:ln w="38100" cap="flat">
                <a:solidFill>
                  <a:srgbClr val="00B05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5" name="ZoneTexte 5">
                <a:extLst>
                  <a:ext uri="{FF2B5EF4-FFF2-40B4-BE49-F238E27FC236}">
                    <a16:creationId xmlns:a16="http://schemas.microsoft.com/office/drawing/2014/main" id="{0A2FE833-5E09-4CD9-5622-DC6F7DE561C7}"/>
                  </a:ext>
                </a:extLst>
              </p:cNvPr>
              <p:cNvSpPr txBox="1"/>
              <p:nvPr/>
            </p:nvSpPr>
            <p:spPr>
              <a:xfrm>
                <a:off x="2338039" y="478284"/>
                <a:ext cx="318759" cy="2870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1400">
                    <a:solidFill>
                      <a:srgbClr val="FF0000"/>
                    </a:solidFill>
                    <a:latin typeface="Times New Roman"/>
                    <a:ea typeface="Times New Roman"/>
                    <a:cs typeface="Times New Roman"/>
                    <a:sym typeface="Times New Roman"/>
                  </a:defRPr>
                </a:pPr>
                <a:r>
                  <a:t>B</a:t>
                </a:r>
                <a:r>
                  <a:rPr baseline="-5999"/>
                  <a:t>p</a:t>
                </a:r>
              </a:p>
            </p:txBody>
          </p:sp>
          <p:sp>
            <p:nvSpPr>
              <p:cNvPr id="256" name="z">
                <a:extLst>
                  <a:ext uri="{FF2B5EF4-FFF2-40B4-BE49-F238E27FC236}">
                    <a16:creationId xmlns:a16="http://schemas.microsoft.com/office/drawing/2014/main" id="{9692F8A0-1658-BB56-D790-27CDD4266563}"/>
                  </a:ext>
                </a:extLst>
              </p:cNvPr>
              <p:cNvSpPr txBox="1"/>
              <p:nvPr/>
            </p:nvSpPr>
            <p:spPr>
              <a:xfrm>
                <a:off x="2204737" y="713779"/>
                <a:ext cx="174375" cy="2808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400"/>
                </a:lvl1pPr>
              </a:lstStyle>
              <a:p>
                <a:r>
                  <a:t>z</a:t>
                </a:r>
              </a:p>
            </p:txBody>
          </p:sp>
          <p:sp>
            <p:nvSpPr>
              <p:cNvPr id="257" name="z">
                <a:extLst>
                  <a:ext uri="{FF2B5EF4-FFF2-40B4-BE49-F238E27FC236}">
                    <a16:creationId xmlns:a16="http://schemas.microsoft.com/office/drawing/2014/main" id="{018FB589-7507-8894-B17E-32FECA0D0CCE}"/>
                  </a:ext>
                </a:extLst>
              </p:cNvPr>
              <p:cNvSpPr txBox="1"/>
              <p:nvPr/>
            </p:nvSpPr>
            <p:spPr>
              <a:xfrm>
                <a:off x="3931084" y="643170"/>
                <a:ext cx="174375" cy="2808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400"/>
                </a:lvl1pPr>
              </a:lstStyle>
              <a:p>
                <a:r>
                  <a:t>z</a:t>
                </a:r>
              </a:p>
            </p:txBody>
          </p:sp>
          <p:sp>
            <p:nvSpPr>
              <p:cNvPr id="258" name="Q1">
                <a:extLst>
                  <a:ext uri="{FF2B5EF4-FFF2-40B4-BE49-F238E27FC236}">
                    <a16:creationId xmlns:a16="http://schemas.microsoft.com/office/drawing/2014/main" id="{F8811D28-2974-54FC-A89B-BE88AD90D07A}"/>
                  </a:ext>
                </a:extLst>
              </p:cNvPr>
              <p:cNvSpPr txBox="1"/>
              <p:nvPr/>
            </p:nvSpPr>
            <p:spPr>
              <a:xfrm>
                <a:off x="1874736" y="0"/>
                <a:ext cx="647364" cy="3627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nSpc>
                    <a:spcPct val="90000"/>
                  </a:lnSpc>
                  <a:spcBef>
                    <a:spcPts val="1000"/>
                  </a:spcBef>
                  <a:buFont typeface="Arial"/>
                  <a:defRPr sz="2100">
                    <a:solidFill>
                      <a:srgbClr val="00B050"/>
                    </a:solidFill>
                  </a:defRPr>
                </a:lvl1pPr>
              </a:lstStyle>
              <a:p>
                <a:r>
                  <a:t>Q1</a:t>
                </a:r>
              </a:p>
            </p:txBody>
          </p:sp>
        </p:grpSp>
        <p:sp>
          <p:nvSpPr>
            <p:cNvPr id="260" name="Q1: direct access to Bp or Beq, other ones are increasingly indirect up to Q5">
              <a:extLst>
                <a:ext uri="{FF2B5EF4-FFF2-40B4-BE49-F238E27FC236}">
                  <a16:creationId xmlns:a16="http://schemas.microsoft.com/office/drawing/2014/main" id="{0BA5C19B-BCB4-28E3-163F-2C2315278CBD}"/>
                </a:ext>
              </a:extLst>
            </p:cNvPr>
            <p:cNvSpPr txBox="1"/>
            <p:nvPr/>
          </p:nvSpPr>
          <p:spPr>
            <a:xfrm>
              <a:off x="0" y="2316943"/>
              <a:ext cx="4597620" cy="5355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marL="228600" indent="-228600">
                <a:lnSpc>
                  <a:spcPct val="90000"/>
                </a:lnSpc>
                <a:spcBef>
                  <a:spcPts val="1000"/>
                </a:spcBef>
                <a:buSzPct val="100000"/>
                <a:buFont typeface="Arial"/>
                <a:buChar char="•"/>
                <a:defRPr sz="1600"/>
              </a:pPr>
              <a:r>
                <a:rPr dirty="0"/>
                <a:t>Q1: direct access to </a:t>
              </a:r>
              <a:r>
                <a:rPr dirty="0">
                  <a:latin typeface="Times New Roman"/>
                  <a:ea typeface="Times New Roman"/>
                  <a:cs typeface="Times New Roman"/>
                  <a:sym typeface="Times New Roman"/>
                </a:rPr>
                <a:t>B</a:t>
              </a:r>
              <a:r>
                <a:rPr baseline="-5999" dirty="0">
                  <a:latin typeface="Times New Roman"/>
                  <a:ea typeface="Times New Roman"/>
                  <a:cs typeface="Times New Roman"/>
                  <a:sym typeface="Times New Roman"/>
                </a:rPr>
                <a:t>p</a:t>
              </a:r>
              <a:r>
                <a:rPr dirty="0"/>
                <a:t> or </a:t>
              </a:r>
              <a:r>
                <a:rPr dirty="0" err="1">
                  <a:latin typeface="Times New Roman"/>
                  <a:ea typeface="Times New Roman"/>
                  <a:cs typeface="Times New Roman"/>
                  <a:sym typeface="Times New Roman"/>
                </a:rPr>
                <a:t>B</a:t>
              </a:r>
              <a:r>
                <a:rPr baseline="-30937" dirty="0" err="1">
                  <a:latin typeface="Times New Roman"/>
                  <a:ea typeface="Times New Roman"/>
                  <a:cs typeface="Times New Roman"/>
                  <a:sym typeface="Times New Roman"/>
                </a:rPr>
                <a:t>eq</a:t>
              </a:r>
              <a:r>
                <a:rPr dirty="0"/>
                <a:t>, other ones are increasingly indirect up to Q5</a:t>
              </a:r>
            </a:p>
          </p:txBody>
        </p:sp>
      </p:grpSp>
      <p:sp>
        <p:nvSpPr>
          <p:cNvPr id="262" name="Titre 1">
            <a:extLst>
              <a:ext uri="{FF2B5EF4-FFF2-40B4-BE49-F238E27FC236}">
                <a16:creationId xmlns:a16="http://schemas.microsoft.com/office/drawing/2014/main" id="{F802A3D1-CFC7-67C1-76AC-18E5E99C87E7}"/>
              </a:ext>
            </a:extLst>
          </p:cNvPr>
          <p:cNvSpPr txBox="1">
            <a:spLocks noGrp="1"/>
          </p:cNvSpPr>
          <p:nvPr>
            <p:ph type="title"/>
          </p:nvPr>
        </p:nvSpPr>
        <p:spPr>
          <a:xfrm>
            <a:off x="838200" y="47827"/>
            <a:ext cx="10515600" cy="1325563"/>
          </a:xfrm>
          <a:prstGeom prst="rect">
            <a:avLst/>
          </a:prstGeom>
        </p:spPr>
        <p:txBody>
          <a:bodyPr/>
          <a:lstStyle>
            <a:lvl1pPr algn="ctr"/>
          </a:lstStyle>
          <a:p>
            <a:r>
              <a:t>Stellar magnetic fields catalog</a:t>
            </a:r>
          </a:p>
        </p:txBody>
      </p:sp>
    </p:spTree>
    <p:extLst>
      <p:ext uri="{BB962C8B-B14F-4D97-AF65-F5344CB8AC3E}">
        <p14:creationId xmlns:p14="http://schemas.microsoft.com/office/powerpoint/2010/main" val="171826610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animBg="1" advAuto="0"/>
      <p:bldP spid="235" grpId="0" animBg="1" advAuto="0"/>
      <p:bldP spid="261"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itre 1"/>
          <p:cNvSpPr txBox="1">
            <a:spLocks noGrp="1"/>
          </p:cNvSpPr>
          <p:nvPr>
            <p:ph type="title"/>
          </p:nvPr>
        </p:nvSpPr>
        <p:spPr>
          <a:xfrm>
            <a:off x="838200" y="47827"/>
            <a:ext cx="10515600" cy="1325563"/>
          </a:xfrm>
          <a:prstGeom prst="rect">
            <a:avLst/>
          </a:prstGeom>
        </p:spPr>
        <p:txBody>
          <a:bodyPr/>
          <a:lstStyle>
            <a:lvl1pPr algn="ctr"/>
          </a:lstStyle>
          <a:p>
            <a:r>
              <a:t>Stellar magnetic fields catalog</a:t>
            </a:r>
          </a:p>
        </p:txBody>
      </p:sp>
      <p:sp>
        <p:nvSpPr>
          <p:cNvPr id="302" name="Espace réservé du contenu 2"/>
          <p:cNvSpPr txBox="1">
            <a:spLocks noGrp="1"/>
          </p:cNvSpPr>
          <p:nvPr>
            <p:ph type="body" idx="1"/>
          </p:nvPr>
        </p:nvSpPr>
        <p:spPr>
          <a:xfrm>
            <a:off x="838199" y="1673225"/>
            <a:ext cx="11104758" cy="4081189"/>
          </a:xfrm>
          <a:prstGeom prst="rect">
            <a:avLst/>
          </a:prstGeom>
        </p:spPr>
        <p:txBody>
          <a:bodyPr/>
          <a:lstStyle/>
          <a:p>
            <a:r>
              <a:rPr dirty="0"/>
              <a:t>2673 stars with an estimation of </a:t>
            </a:r>
            <a:r>
              <a:rPr dirty="0" err="1">
                <a:latin typeface="Times New Roman"/>
                <a:ea typeface="Times New Roman"/>
                <a:cs typeface="Times New Roman"/>
                <a:sym typeface="Times New Roman"/>
              </a:rPr>
              <a:t>B</a:t>
            </a:r>
            <a:r>
              <a:rPr baseline="-5999" dirty="0" err="1">
                <a:latin typeface="Times New Roman"/>
                <a:ea typeface="Times New Roman"/>
                <a:cs typeface="Times New Roman"/>
                <a:sym typeface="Times New Roman"/>
              </a:rPr>
              <a:t>dip</a:t>
            </a:r>
            <a:r>
              <a:rPr dirty="0"/>
              <a:t>, but few with a known exoplanet</a:t>
            </a:r>
          </a:p>
          <a:p>
            <a:pPr marL="0" indent="0">
              <a:buSzTx/>
              <a:buNone/>
            </a:pPr>
            <a:r>
              <a:rPr dirty="0"/>
              <a:t>⇒ </a:t>
            </a:r>
            <a:r>
              <a:rPr dirty="0">
                <a:latin typeface="Times New Roman"/>
                <a:ea typeface="Times New Roman"/>
                <a:cs typeface="Times New Roman"/>
                <a:sym typeface="Times New Roman"/>
              </a:rPr>
              <a:t>B</a:t>
            </a:r>
            <a:r>
              <a:rPr baseline="-5999" dirty="0">
                <a:latin typeface="Times New Roman"/>
                <a:ea typeface="Times New Roman"/>
                <a:cs typeface="Times New Roman"/>
                <a:sym typeface="Times New Roman"/>
              </a:rPr>
              <a:t>*</a:t>
            </a:r>
            <a:r>
              <a:rPr dirty="0"/>
              <a:t> generally unknown for most exoplanets</a:t>
            </a:r>
          </a:p>
          <a:p>
            <a:r>
              <a:rPr dirty="0"/>
              <a:t>Need to infer the value of </a:t>
            </a:r>
            <a:r>
              <a:rPr dirty="0">
                <a:latin typeface="Times New Roman"/>
                <a:ea typeface="Times New Roman"/>
                <a:cs typeface="Times New Roman"/>
                <a:sym typeface="Times New Roman"/>
              </a:rPr>
              <a:t>B</a:t>
            </a:r>
            <a:r>
              <a:rPr baseline="-5999" dirty="0">
                <a:latin typeface="Times New Roman"/>
                <a:ea typeface="Times New Roman"/>
                <a:cs typeface="Times New Roman"/>
                <a:sym typeface="Times New Roman"/>
              </a:rPr>
              <a:t>* </a:t>
            </a:r>
            <a:r>
              <a:rPr dirty="0"/>
              <a:t>for planet-hosting stars</a:t>
            </a:r>
          </a:p>
          <a:p>
            <a:pPr marL="0" indent="0">
              <a:lnSpc>
                <a:spcPct val="70000"/>
              </a:lnSpc>
              <a:buSzTx/>
              <a:buNone/>
            </a:pPr>
            <a:r>
              <a:rPr dirty="0"/>
              <a:t>⇒ find a relation between </a:t>
            </a:r>
            <a:r>
              <a:rPr dirty="0">
                <a:latin typeface="Times New Roman"/>
                <a:ea typeface="Times New Roman"/>
                <a:cs typeface="Times New Roman"/>
                <a:sym typeface="Times New Roman"/>
              </a:rPr>
              <a:t>B</a:t>
            </a:r>
            <a:r>
              <a:rPr baseline="-5999" dirty="0">
                <a:latin typeface="Times New Roman"/>
                <a:ea typeface="Times New Roman"/>
                <a:cs typeface="Times New Roman"/>
                <a:sym typeface="Times New Roman"/>
              </a:rPr>
              <a:t>*</a:t>
            </a:r>
            <a:r>
              <a:rPr dirty="0"/>
              <a:t> and other stellar parameters: </a:t>
            </a:r>
          </a:p>
          <a:p>
            <a:pPr marL="0" indent="0">
              <a:lnSpc>
                <a:spcPct val="100000"/>
              </a:lnSpc>
              <a:spcBef>
                <a:spcPts val="0"/>
              </a:spcBef>
              <a:buSzTx/>
              <a:buNone/>
            </a:pPr>
            <a:r>
              <a:rPr i="1" dirty="0"/>
              <a:t>stellar mass M</a:t>
            </a:r>
            <a:r>
              <a:rPr dirty="0"/>
              <a:t> (crossmatch with 9 mass catalogs), </a:t>
            </a:r>
            <a:r>
              <a:rPr i="1" dirty="0"/>
              <a:t>diameter D, age A, rotation period P, V band visibility, effective temperature T</a:t>
            </a:r>
            <a:r>
              <a:rPr i="1" baseline="-5999" dirty="0"/>
              <a:t>eff</a:t>
            </a:r>
            <a:r>
              <a:rPr dirty="0"/>
              <a:t> (from </a:t>
            </a:r>
            <a:r>
              <a:rPr dirty="0" err="1"/>
              <a:t>Simbad</a:t>
            </a:r>
            <a:r>
              <a:rPr dirty="0"/>
              <a:t>)</a:t>
            </a:r>
          </a:p>
        </p:txBody>
      </p:sp>
      <p:sp>
        <p:nvSpPr>
          <p:cNvPr id="303" name="Espace réservé du numéro de diapositive 3"/>
          <p:cNvSpPr txBox="1">
            <a:spLocks noGrp="1"/>
          </p:cNvSpPr>
          <p:nvPr>
            <p:ph type="sldNum" sz="quarter" idx="2"/>
          </p:nvPr>
        </p:nvSpPr>
        <p:spPr>
          <a:xfrm>
            <a:off x="12010617" y="125382"/>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14</a:t>
            </a:fld>
            <a:endParaRPr/>
          </a:p>
        </p:txBody>
      </p:sp>
      <p:sp>
        <p:nvSpPr>
          <p:cNvPr id="304" name="Extrapolate B* from 'some' parameters ⇒ use of 'K nearest neighbours' method"/>
          <p:cNvSpPr txBox="1"/>
          <p:nvPr/>
        </p:nvSpPr>
        <p:spPr>
          <a:xfrm>
            <a:off x="838199" y="4827270"/>
            <a:ext cx="11104758" cy="9961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228600" indent="-228600">
              <a:lnSpc>
                <a:spcPct val="90000"/>
              </a:lnSpc>
              <a:spcBef>
                <a:spcPts val="1000"/>
              </a:spcBef>
              <a:buSzPct val="100000"/>
              <a:buFont typeface="Wingdings-Regular"/>
              <a:buChar char="➢"/>
              <a:defRPr sz="2800"/>
            </a:pPr>
            <a:r>
              <a:rPr dirty="0"/>
              <a:t> Extrapolate </a:t>
            </a:r>
            <a:r>
              <a:rPr dirty="0">
                <a:latin typeface="Times New Roman"/>
                <a:ea typeface="Times New Roman"/>
                <a:cs typeface="Times New Roman"/>
                <a:sym typeface="Times New Roman"/>
              </a:rPr>
              <a:t>B</a:t>
            </a:r>
            <a:r>
              <a:rPr baseline="-5999" dirty="0">
                <a:latin typeface="Times New Roman"/>
                <a:ea typeface="Times New Roman"/>
                <a:cs typeface="Times New Roman"/>
                <a:sym typeface="Times New Roman"/>
              </a:rPr>
              <a:t>* </a:t>
            </a:r>
            <a:r>
              <a:rPr dirty="0"/>
              <a:t>from 'some' parameters</a:t>
            </a:r>
            <a:endParaRPr lang="fr-FR" dirty="0"/>
          </a:p>
          <a:p>
            <a:pPr>
              <a:lnSpc>
                <a:spcPct val="90000"/>
              </a:lnSpc>
              <a:spcBef>
                <a:spcPts val="1000"/>
              </a:spcBef>
              <a:buSzPct val="100000"/>
              <a:defRPr sz="2800"/>
            </a:pPr>
            <a:r>
              <a:rPr dirty="0"/>
              <a:t>⇒ use of</a:t>
            </a:r>
            <a:r>
              <a:rPr lang="fr-FR" dirty="0"/>
              <a:t> 2 </a:t>
            </a:r>
            <a:r>
              <a:rPr lang="fr-FR" dirty="0" err="1"/>
              <a:t>methods</a:t>
            </a:r>
            <a:r>
              <a:rPr lang="fr-FR" dirty="0"/>
              <a:t>:</a:t>
            </a:r>
            <a:r>
              <a:rPr dirty="0"/>
              <a:t> K nearest </a:t>
            </a:r>
            <a:r>
              <a:rPr dirty="0" err="1"/>
              <a:t>neighbours</a:t>
            </a:r>
            <a:r>
              <a:rPr dirty="0"/>
              <a:t> method</a:t>
            </a:r>
            <a:r>
              <a:rPr lang="fr-FR" dirty="0"/>
              <a:t>; </a:t>
            </a:r>
            <a:r>
              <a:rPr lang="fr-FR" dirty="0" err="1"/>
              <a:t>small</a:t>
            </a:r>
            <a:r>
              <a:rPr lang="fr-FR" dirty="0"/>
              <a:t> neural network</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3225F-6EAF-4FDA-C853-11072EB7A2BA}"/>
            </a:ext>
          </a:extLst>
        </p:cNvPr>
        <p:cNvGrpSpPr/>
        <p:nvPr/>
      </p:nvGrpSpPr>
      <p:grpSpPr>
        <a:xfrm>
          <a:off x="0" y="0"/>
          <a:ext cx="0" cy="0"/>
          <a:chOff x="0" y="0"/>
          <a:chExt cx="0" cy="0"/>
        </a:xfrm>
      </p:grpSpPr>
      <p:pic>
        <p:nvPicPr>
          <p:cNvPr id="335" name="Image 5">
            <a:extLst>
              <a:ext uri="{FF2B5EF4-FFF2-40B4-BE49-F238E27FC236}">
                <a16:creationId xmlns:a16="http://schemas.microsoft.com/office/drawing/2014/main" id="{BDF733F7-8604-9E7C-C178-A304EA2C4E2F}"/>
              </a:ext>
            </a:extLst>
          </p:cNvPr>
          <p:cNvPicPr>
            <a:picLocks noChangeAspect="1"/>
          </p:cNvPicPr>
          <p:nvPr/>
        </p:nvPicPr>
        <p:blipFill>
          <a:blip r:embed="rId3">
            <a:extLst>
              <a:ext uri="{28A0092B-C50C-407E-A947-70E740481C1C}">
                <a14:useLocalDpi xmlns:a14="http://schemas.microsoft.com/office/drawing/2010/main" val="0"/>
              </a:ext>
            </a:extLst>
          </a:blip>
          <a:srcRect l="1" r="-914" b="-1290"/>
          <a:stretch>
            <a:fillRect/>
          </a:stretch>
        </p:blipFill>
        <p:spPr>
          <a:xfrm>
            <a:off x="440296" y="1599508"/>
            <a:ext cx="6096000" cy="4379385"/>
          </a:xfrm>
          <a:prstGeom prst="rect">
            <a:avLst/>
          </a:prstGeom>
          <a:ln w="12700" cap="flat">
            <a:noFill/>
            <a:miter lim="400000"/>
          </a:ln>
          <a:effectLst/>
        </p:spPr>
      </p:pic>
      <p:sp>
        <p:nvSpPr>
          <p:cNvPr id="336" name="Applying this method to the catalog itself to estimate B*, we find a 1σ uncertainty of 0.45 (log- scale)…">
            <a:extLst>
              <a:ext uri="{FF2B5EF4-FFF2-40B4-BE49-F238E27FC236}">
                <a16:creationId xmlns:a16="http://schemas.microsoft.com/office/drawing/2014/main" id="{A090CF88-BB92-A85F-710D-307EB418D1A9}"/>
              </a:ext>
            </a:extLst>
          </p:cNvPr>
          <p:cNvSpPr txBox="1"/>
          <p:nvPr/>
        </p:nvSpPr>
        <p:spPr>
          <a:xfrm>
            <a:off x="223619" y="5820322"/>
            <a:ext cx="6312678" cy="8853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gn="ctr">
              <a:lnSpc>
                <a:spcPct val="90000"/>
              </a:lnSpc>
              <a:spcBef>
                <a:spcPts val="1000"/>
              </a:spcBef>
              <a:buSzPct val="100000"/>
              <a:defRPr sz="2300"/>
            </a:pPr>
            <a:r>
              <a:rPr lang="fr-FR" sz="2400" dirty="0"/>
              <a:t>KNN: </a:t>
            </a:r>
            <a:r>
              <a:rPr sz="2400" dirty="0"/>
              <a:t>1σ uncertainty of </a:t>
            </a:r>
            <a:r>
              <a:rPr lang="fr-FR" sz="2400" dirty="0"/>
              <a:t>log </a:t>
            </a:r>
            <a:r>
              <a:rPr sz="2400" dirty="0"/>
              <a:t>0.45 </a:t>
            </a:r>
            <a:endParaRPr lang="fr-FR" sz="2400" dirty="0"/>
          </a:p>
          <a:p>
            <a:pPr marL="228600" indent="-228600" algn="ctr">
              <a:lnSpc>
                <a:spcPct val="90000"/>
              </a:lnSpc>
              <a:spcBef>
                <a:spcPts val="1000"/>
              </a:spcBef>
              <a:buSzPct val="100000"/>
              <a:buFont typeface="Arial"/>
              <a:buChar char="•"/>
              <a:defRPr sz="2300"/>
            </a:pPr>
            <a:endParaRPr lang="fr-FR" sz="2400" dirty="0"/>
          </a:p>
        </p:txBody>
      </p:sp>
      <p:sp>
        <p:nvSpPr>
          <p:cNvPr id="340" name="Titre 1">
            <a:extLst>
              <a:ext uri="{FF2B5EF4-FFF2-40B4-BE49-F238E27FC236}">
                <a16:creationId xmlns:a16="http://schemas.microsoft.com/office/drawing/2014/main" id="{84FBE330-5B0C-7226-A6BC-CBA9D6FD26ED}"/>
              </a:ext>
            </a:extLst>
          </p:cNvPr>
          <p:cNvSpPr txBox="1">
            <a:spLocks noGrp="1"/>
          </p:cNvSpPr>
          <p:nvPr>
            <p:ph type="title"/>
          </p:nvPr>
        </p:nvSpPr>
        <p:spPr>
          <a:xfrm>
            <a:off x="838200" y="47827"/>
            <a:ext cx="10515600" cy="1325563"/>
          </a:xfrm>
          <a:prstGeom prst="rect">
            <a:avLst/>
          </a:prstGeom>
        </p:spPr>
        <p:txBody>
          <a:bodyPr/>
          <a:lstStyle>
            <a:lvl1pPr algn="ctr"/>
          </a:lstStyle>
          <a:p>
            <a:r>
              <a:t>K nearest neighbours method</a:t>
            </a:r>
          </a:p>
        </p:txBody>
      </p:sp>
      <p:sp>
        <p:nvSpPr>
          <p:cNvPr id="342" name="Espace réservé du numéro de diapositive 3">
            <a:extLst>
              <a:ext uri="{FF2B5EF4-FFF2-40B4-BE49-F238E27FC236}">
                <a16:creationId xmlns:a16="http://schemas.microsoft.com/office/drawing/2014/main" id="{9C3E17AD-9EE8-FF35-8A0D-FF45C2E8CEA9}"/>
              </a:ext>
            </a:extLst>
          </p:cNvPr>
          <p:cNvSpPr txBox="1">
            <a:spLocks noGrp="1"/>
          </p:cNvSpPr>
          <p:nvPr>
            <p:ph type="sldNum" sz="quarter" idx="2"/>
          </p:nvPr>
        </p:nvSpPr>
        <p:spPr>
          <a:xfrm>
            <a:off x="11933375" y="125382"/>
            <a:ext cx="258625"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15</a:t>
            </a:fld>
            <a:endParaRPr/>
          </a:p>
        </p:txBody>
      </p:sp>
      <p:pic>
        <p:nvPicPr>
          <p:cNvPr id="4" name="Image 3">
            <a:extLst>
              <a:ext uri="{FF2B5EF4-FFF2-40B4-BE49-F238E27FC236}">
                <a16:creationId xmlns:a16="http://schemas.microsoft.com/office/drawing/2014/main" id="{4A233194-2B95-3CEC-C277-3E233C7A60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04371" y="1599508"/>
            <a:ext cx="4843605" cy="4533424"/>
          </a:xfrm>
          <a:prstGeom prst="rect">
            <a:avLst/>
          </a:prstGeom>
        </p:spPr>
      </p:pic>
      <p:sp>
        <p:nvSpPr>
          <p:cNvPr id="5" name="Applying this method to the catalog itself to estimate B*, we find a 1σ uncertainty of 0.45 (log- scale)…">
            <a:extLst>
              <a:ext uri="{FF2B5EF4-FFF2-40B4-BE49-F238E27FC236}">
                <a16:creationId xmlns:a16="http://schemas.microsoft.com/office/drawing/2014/main" id="{1ED9FD83-F64D-3690-8B82-BCDDAD35A9FD}"/>
              </a:ext>
            </a:extLst>
          </p:cNvPr>
          <p:cNvSpPr txBox="1"/>
          <p:nvPr/>
        </p:nvSpPr>
        <p:spPr>
          <a:xfrm>
            <a:off x="6307541" y="6084031"/>
            <a:ext cx="6312678" cy="8853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gn="ctr">
              <a:lnSpc>
                <a:spcPct val="90000"/>
              </a:lnSpc>
              <a:spcBef>
                <a:spcPts val="1000"/>
              </a:spcBef>
              <a:buSzPct val="100000"/>
              <a:defRPr sz="2300"/>
            </a:pPr>
            <a:r>
              <a:rPr lang="fr-FR" sz="2400" dirty="0"/>
              <a:t>NN: </a:t>
            </a:r>
            <a:r>
              <a:rPr sz="2400" dirty="0"/>
              <a:t>1σ uncertainty of </a:t>
            </a:r>
            <a:r>
              <a:rPr lang="fr-FR" sz="2400" dirty="0"/>
              <a:t>log </a:t>
            </a:r>
            <a:r>
              <a:rPr sz="2400" dirty="0"/>
              <a:t>0</a:t>
            </a:r>
            <a:r>
              <a:rPr lang="fr-FR" sz="2400" dirty="0"/>
              <a:t>.55-0.6</a:t>
            </a:r>
            <a:r>
              <a:rPr sz="2400" dirty="0"/>
              <a:t> </a:t>
            </a:r>
            <a:endParaRPr lang="fr-FR" sz="2400" dirty="0"/>
          </a:p>
          <a:p>
            <a:pPr marL="228600" indent="-228600" algn="ctr">
              <a:lnSpc>
                <a:spcPct val="90000"/>
              </a:lnSpc>
              <a:spcBef>
                <a:spcPts val="1000"/>
              </a:spcBef>
              <a:buSzPct val="100000"/>
              <a:buFont typeface="Arial"/>
              <a:buChar char="•"/>
              <a:defRPr sz="2300"/>
            </a:pPr>
            <a:endParaRPr lang="fr-FR" sz="2400" dirty="0"/>
          </a:p>
        </p:txBody>
      </p:sp>
      <p:sp>
        <p:nvSpPr>
          <p:cNvPr id="7" name="ZoneTexte 6">
            <a:extLst>
              <a:ext uri="{FF2B5EF4-FFF2-40B4-BE49-F238E27FC236}">
                <a16:creationId xmlns:a16="http://schemas.microsoft.com/office/drawing/2014/main" id="{E6BD55A8-2658-8253-0D84-F1A2145F6F99}"/>
              </a:ext>
            </a:extLst>
          </p:cNvPr>
          <p:cNvSpPr txBox="1"/>
          <p:nvPr/>
        </p:nvSpPr>
        <p:spPr>
          <a:xfrm>
            <a:off x="10457597" y="4068466"/>
            <a:ext cx="89620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FF0000"/>
                </a:solidFill>
                <a:effectLst/>
                <a:uFillTx/>
                <a:latin typeface="+mj-lt"/>
                <a:ea typeface="+mj-ea"/>
                <a:cs typeface="+mj-cs"/>
                <a:sym typeface="Calibri"/>
              </a:rPr>
              <a:t>Neural</a:t>
            </a:r>
          </a:p>
          <a:p>
            <a:pPr marL="0" marR="0" indent="0" algn="l" defTabSz="914400" rtl="0" fontAlgn="auto" latinLnBrk="0" hangingPunct="0">
              <a:lnSpc>
                <a:spcPct val="100000"/>
              </a:lnSpc>
              <a:spcBef>
                <a:spcPts val="0"/>
              </a:spcBef>
              <a:spcAft>
                <a:spcPts val="0"/>
              </a:spcAft>
              <a:buClrTx/>
              <a:buSzTx/>
              <a:buFontTx/>
              <a:buNone/>
              <a:tabLst/>
            </a:pPr>
            <a:r>
              <a:rPr lang="fr-FR" b="1" dirty="0">
                <a:solidFill>
                  <a:srgbClr val="FF0000"/>
                </a:solidFill>
              </a:rPr>
              <a:t>network</a:t>
            </a:r>
            <a:endParaRPr kumimoji="0" lang="fr-FR" sz="1800" b="1" i="0" u="none" strike="noStrike" cap="none" spc="0" normalizeH="0" baseline="0" dirty="0">
              <a:ln>
                <a:noFill/>
              </a:ln>
              <a:solidFill>
                <a:srgbClr val="FF0000"/>
              </a:solidFill>
              <a:effectLst/>
              <a:uFillTx/>
              <a:latin typeface="+mj-lt"/>
              <a:ea typeface="+mj-ea"/>
              <a:cs typeface="+mj-cs"/>
              <a:sym typeface="Calibri"/>
            </a:endParaRPr>
          </a:p>
        </p:txBody>
      </p:sp>
      <p:sp>
        <p:nvSpPr>
          <p:cNvPr id="8" name="ZoneTexte 7">
            <a:extLst>
              <a:ext uri="{FF2B5EF4-FFF2-40B4-BE49-F238E27FC236}">
                <a16:creationId xmlns:a16="http://schemas.microsoft.com/office/drawing/2014/main" id="{A8B61BFE-157C-49A0-F2EB-7FFD7613DCC0}"/>
              </a:ext>
            </a:extLst>
          </p:cNvPr>
          <p:cNvSpPr txBox="1"/>
          <p:nvPr/>
        </p:nvSpPr>
        <p:spPr>
          <a:xfrm>
            <a:off x="4735925" y="4530130"/>
            <a:ext cx="89620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FF0000"/>
                </a:solidFill>
                <a:effectLst/>
                <a:uFillTx/>
                <a:latin typeface="+mj-lt"/>
                <a:ea typeface="+mj-ea"/>
                <a:cs typeface="+mj-cs"/>
                <a:sym typeface="Calibri"/>
              </a:rPr>
              <a:t>KNN</a:t>
            </a:r>
          </a:p>
        </p:txBody>
      </p:sp>
    </p:spTree>
    <p:extLst>
      <p:ext uri="{BB962C8B-B14F-4D97-AF65-F5344CB8AC3E}">
        <p14:creationId xmlns:p14="http://schemas.microsoft.com/office/powerpoint/2010/main" val="380067957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F2261-2346-04BA-43EF-ED2D866C651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8A9711A-6ECD-5805-A698-6FCC652B2907}"/>
              </a:ext>
            </a:extLst>
          </p:cNvPr>
          <p:cNvSpPr>
            <a:spLocks noGrp="1"/>
          </p:cNvSpPr>
          <p:nvPr>
            <p:ph type="title"/>
          </p:nvPr>
        </p:nvSpPr>
        <p:spPr/>
        <p:txBody>
          <a:bodyPr/>
          <a:lstStyle/>
          <a:p>
            <a:r>
              <a:rPr lang="fr-FR" dirty="0" err="1"/>
              <a:t>Choice</a:t>
            </a:r>
            <a:r>
              <a:rPr lang="fr-FR" dirty="0"/>
              <a:t> of </a:t>
            </a:r>
            <a:r>
              <a:rPr lang="fr-FR" dirty="0" err="1"/>
              <a:t>method</a:t>
            </a:r>
            <a:endParaRPr lang="fr-FR" dirty="0"/>
          </a:p>
        </p:txBody>
      </p:sp>
      <p:sp>
        <p:nvSpPr>
          <p:cNvPr id="3" name="Espace réservé du contenu 2">
            <a:extLst>
              <a:ext uri="{FF2B5EF4-FFF2-40B4-BE49-F238E27FC236}">
                <a16:creationId xmlns:a16="http://schemas.microsoft.com/office/drawing/2014/main" id="{7D6CC810-12A0-DB76-2124-8F228428893F}"/>
              </a:ext>
            </a:extLst>
          </p:cNvPr>
          <p:cNvSpPr>
            <a:spLocks noGrp="1"/>
          </p:cNvSpPr>
          <p:nvPr>
            <p:ph idx="1"/>
          </p:nvPr>
        </p:nvSpPr>
        <p:spPr>
          <a:xfrm>
            <a:off x="838200" y="1825625"/>
            <a:ext cx="10515600" cy="4081190"/>
          </a:xfrm>
        </p:spPr>
        <p:txBody>
          <a:bodyPr>
            <a:normAutofit/>
          </a:bodyPr>
          <a:lstStyle/>
          <a:p>
            <a:r>
              <a:rPr lang="fr-FR" dirty="0"/>
              <a:t>KNN: </a:t>
            </a:r>
            <a:r>
              <a:rPr lang="fr-FR" dirty="0" err="1"/>
              <a:t>smaller</a:t>
            </a:r>
            <a:r>
              <a:rPr lang="fr-FR" dirty="0"/>
              <a:t> </a:t>
            </a:r>
            <a:r>
              <a:rPr lang="fr-FR" dirty="0" err="1"/>
              <a:t>uncertainties</a:t>
            </a:r>
            <a:endParaRPr lang="fr-FR" dirty="0"/>
          </a:p>
          <a:p>
            <a:r>
              <a:rPr lang="fr-FR" dirty="0"/>
              <a:t>Neural network: </a:t>
            </a:r>
            <a:r>
              <a:rPr lang="fr-FR" dirty="0" err="1"/>
              <a:t>less</a:t>
            </a:r>
            <a:r>
              <a:rPr lang="fr-FR" dirty="0"/>
              <a:t> </a:t>
            </a:r>
            <a:r>
              <a:rPr lang="fr-FR" dirty="0" err="1"/>
              <a:t>constrained</a:t>
            </a:r>
            <a:r>
              <a:rPr lang="fr-FR" dirty="0"/>
              <a:t> by the </a:t>
            </a:r>
            <a:r>
              <a:rPr lang="fr-FR" dirty="0" err="1"/>
              <a:t>parameters</a:t>
            </a:r>
            <a:endParaRPr lang="fr-FR" dirty="0"/>
          </a:p>
          <a:p>
            <a:r>
              <a:rPr lang="fr-FR" dirty="0" err="1"/>
              <a:t>We</a:t>
            </a:r>
            <a:r>
              <a:rPr lang="fr-FR" dirty="0"/>
              <a:t> use the KNN </a:t>
            </a:r>
            <a:r>
              <a:rPr lang="fr-FR" dirty="0" err="1"/>
              <a:t>method</a:t>
            </a:r>
            <a:r>
              <a:rPr lang="fr-FR" dirty="0"/>
              <a:t> </a:t>
            </a:r>
            <a:r>
              <a:rPr lang="fr-FR" dirty="0" err="1"/>
              <a:t>when</a:t>
            </a:r>
            <a:r>
              <a:rPr lang="fr-FR" dirty="0"/>
              <a:t> </a:t>
            </a:r>
            <a:r>
              <a:rPr lang="fr-FR" dirty="0" err="1"/>
              <a:t>we</a:t>
            </a:r>
            <a:r>
              <a:rPr lang="fr-FR" dirty="0"/>
              <a:t> can, and the neural network </a:t>
            </a:r>
            <a:r>
              <a:rPr lang="fr-FR" dirty="0" err="1"/>
              <a:t>when</a:t>
            </a:r>
            <a:r>
              <a:rPr lang="fr-FR" dirty="0"/>
              <a:t> KNN fails</a:t>
            </a:r>
          </a:p>
          <a:p>
            <a:r>
              <a:rPr lang="fr-FR" dirty="0" err="1"/>
              <a:t>Both</a:t>
            </a:r>
            <a:r>
              <a:rPr lang="fr-FR" dirty="0"/>
              <a:t> can </a:t>
            </a:r>
            <a:r>
              <a:rPr lang="fr-FR" dirty="0" err="1"/>
              <a:t>be</a:t>
            </a:r>
            <a:r>
              <a:rPr lang="fr-FR" dirty="0"/>
              <a:t> </a:t>
            </a:r>
            <a:r>
              <a:rPr lang="fr-FR" dirty="0" err="1"/>
              <a:t>improved</a:t>
            </a:r>
            <a:r>
              <a:rPr lang="fr-FR" dirty="0"/>
              <a:t> by </a:t>
            </a:r>
            <a:r>
              <a:rPr lang="fr-FR" dirty="0" err="1"/>
              <a:t>expanding</a:t>
            </a:r>
            <a:endParaRPr lang="fr-FR" dirty="0"/>
          </a:p>
          <a:p>
            <a:pPr marL="914400" lvl="1" indent="-457200">
              <a:buFont typeface="+mj-lt"/>
              <a:buAutoNum type="arabicPeriod"/>
            </a:pPr>
            <a:r>
              <a:rPr lang="fr-FR" dirty="0"/>
              <a:t>The </a:t>
            </a:r>
            <a:r>
              <a:rPr lang="fr-FR" dirty="0">
                <a:latin typeface="Times New Roman"/>
                <a:ea typeface="Times New Roman"/>
                <a:cs typeface="Times New Roman"/>
                <a:sym typeface="Times New Roman"/>
              </a:rPr>
              <a:t>B</a:t>
            </a:r>
            <a:r>
              <a:rPr lang="fr-FR" baseline="-33032" dirty="0">
                <a:latin typeface="Times New Roman"/>
                <a:ea typeface="Times New Roman"/>
                <a:cs typeface="Times New Roman"/>
                <a:sym typeface="Times New Roman"/>
              </a:rPr>
              <a:t>*  </a:t>
            </a:r>
            <a:r>
              <a:rPr lang="fr-FR" dirty="0" err="1">
                <a:latin typeface="Calibri" panose="020F0502020204030204" pitchFamily="34" charset="0"/>
                <a:ea typeface="Times New Roman"/>
                <a:cs typeface="Calibri" panose="020F0502020204030204" pitchFamily="34" charset="0"/>
                <a:sym typeface="Times New Roman"/>
              </a:rPr>
              <a:t>catalog</a:t>
            </a:r>
            <a:endParaRPr lang="fr-FR" dirty="0">
              <a:latin typeface="Calibri" panose="020F0502020204030204" pitchFamily="34" charset="0"/>
              <a:cs typeface="Calibri" panose="020F0502020204030204" pitchFamily="34" charset="0"/>
            </a:endParaRPr>
          </a:p>
          <a:p>
            <a:pPr marL="914400" lvl="1" indent="-457200">
              <a:buFont typeface="+mj-lt"/>
              <a:buAutoNum type="arabicPeriod"/>
            </a:pPr>
            <a:r>
              <a:rPr lang="fr-FR" dirty="0" err="1"/>
              <a:t>Other</a:t>
            </a:r>
            <a:r>
              <a:rPr lang="fr-FR" dirty="0"/>
              <a:t> </a:t>
            </a:r>
            <a:r>
              <a:rPr lang="fr-FR" dirty="0" err="1"/>
              <a:t>stellar</a:t>
            </a:r>
            <a:r>
              <a:rPr lang="fr-FR" dirty="0"/>
              <a:t> </a:t>
            </a:r>
            <a:r>
              <a:rPr lang="fr-FR" dirty="0" err="1"/>
              <a:t>parameters</a:t>
            </a:r>
            <a:endParaRPr lang="fr-FR" dirty="0"/>
          </a:p>
        </p:txBody>
      </p:sp>
      <p:sp>
        <p:nvSpPr>
          <p:cNvPr id="4" name="Espace réservé du numéro de diapositive 3">
            <a:extLst>
              <a:ext uri="{FF2B5EF4-FFF2-40B4-BE49-F238E27FC236}">
                <a16:creationId xmlns:a16="http://schemas.microsoft.com/office/drawing/2014/main" id="{CF3347C6-B979-94D6-D181-884AD105EA3B}"/>
              </a:ext>
            </a:extLst>
          </p:cNvPr>
          <p:cNvSpPr>
            <a:spLocks noGrp="1"/>
          </p:cNvSpPr>
          <p:nvPr>
            <p:ph type="sldNum" sz="quarter" idx="12"/>
          </p:nvPr>
        </p:nvSpPr>
        <p:spPr>
          <a:xfrm>
            <a:off x="11698014" y="39612"/>
            <a:ext cx="493986" cy="419845"/>
          </a:xfrm>
          <a:prstGeom prst="rect">
            <a:avLst/>
          </a:prstGeom>
        </p:spPr>
        <p:txBody>
          <a:bodyPr vert="horz" lIns="91440" tIns="45720" rIns="91440" bIns="45720" rtlCol="0" anchor="ctr"/>
          <a:lstStyle>
            <a:defPPr>
              <a:defRPr lang="fr-FR"/>
            </a:defPPr>
            <a:lvl1pPr marL="0" algn="r" defTabSz="914400" rtl="0" eaLnBrk="1" latinLnBrk="0" hangingPunct="1">
              <a:defRPr sz="12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2A18C9-9946-9B4F-880E-71C39D5C3828}" type="slidenum">
              <a:rPr lang="fr-FR" smtClean="0"/>
              <a:pPr/>
              <a:t>16</a:t>
            </a:fld>
            <a:endParaRPr lang="fr-FR"/>
          </a:p>
        </p:txBody>
      </p:sp>
    </p:spTree>
    <p:extLst>
      <p:ext uri="{BB962C8B-B14F-4D97-AF65-F5344CB8AC3E}">
        <p14:creationId xmlns:p14="http://schemas.microsoft.com/office/powerpoint/2010/main" val="80577759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03B9A-FD4C-59E3-56F3-1B3CE46C6914}"/>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A3B66FD-37AD-A053-3B13-A7AF78056423}"/>
              </a:ext>
            </a:extLst>
          </p:cNvPr>
          <p:cNvSpPr>
            <a:spLocks noGrp="1"/>
          </p:cNvSpPr>
          <p:nvPr>
            <p:ph type="sldNum" sz="quarter" idx="12"/>
          </p:nvPr>
        </p:nvSpPr>
        <p:spPr>
          <a:xfrm>
            <a:off x="11698014" y="39612"/>
            <a:ext cx="493986" cy="419845"/>
          </a:xfrm>
          <a:prstGeom prst="rect">
            <a:avLst/>
          </a:prstGeom>
        </p:spPr>
        <p:txBody>
          <a:bodyPr vert="horz" lIns="91440" tIns="45720" rIns="91440" bIns="45720" rtlCol="0" anchor="ctr"/>
          <a:lstStyle>
            <a:defPPr>
              <a:defRPr lang="fr-FR"/>
            </a:defPPr>
            <a:lvl1pPr marL="0" algn="r" defTabSz="914400" rtl="0" eaLnBrk="1" latinLnBrk="0" hangingPunct="1">
              <a:defRPr sz="12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2A18C9-9946-9B4F-880E-71C39D5C3828}" type="slidenum">
              <a:rPr lang="fr-FR" smtClean="0"/>
              <a:pPr/>
              <a:t>17</a:t>
            </a:fld>
            <a:endParaRPr lang="fr-FR" dirty="0"/>
          </a:p>
        </p:txBody>
      </p:sp>
      <p:sp>
        <p:nvSpPr>
          <p:cNvPr id="9" name="Titre 8">
            <a:extLst>
              <a:ext uri="{FF2B5EF4-FFF2-40B4-BE49-F238E27FC236}">
                <a16:creationId xmlns:a16="http://schemas.microsoft.com/office/drawing/2014/main" id="{9FD9EFD6-C9DC-ADFC-1C0A-D7836A2547C5}"/>
              </a:ext>
            </a:extLst>
          </p:cNvPr>
          <p:cNvSpPr>
            <a:spLocks noGrp="1"/>
          </p:cNvSpPr>
          <p:nvPr>
            <p:ph type="title"/>
          </p:nvPr>
        </p:nvSpPr>
        <p:spPr/>
        <p:txBody>
          <a:bodyPr/>
          <a:lstStyle/>
          <a:p>
            <a:r>
              <a:rPr lang="fr-FR" dirty="0"/>
              <a:t>MSB model: MS flux</a:t>
            </a:r>
          </a:p>
        </p:txBody>
      </p:sp>
      <p:pic>
        <p:nvPicPr>
          <p:cNvPr id="14" name="Image 13">
            <a:extLst>
              <a:ext uri="{FF2B5EF4-FFF2-40B4-BE49-F238E27FC236}">
                <a16:creationId xmlns:a16="http://schemas.microsoft.com/office/drawing/2014/main" id="{F8AFAEC8-3647-BCD1-BBE4-DE751DB647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86" y="1363217"/>
            <a:ext cx="6099693" cy="4258276"/>
          </a:xfrm>
          <a:prstGeom prst="rect">
            <a:avLst/>
          </a:prstGeom>
        </p:spPr>
      </p:pic>
      <p:sp>
        <p:nvSpPr>
          <p:cNvPr id="16" name="ZoneTexte 15">
            <a:extLst>
              <a:ext uri="{FF2B5EF4-FFF2-40B4-BE49-F238E27FC236}">
                <a16:creationId xmlns:a16="http://schemas.microsoft.com/office/drawing/2014/main" id="{393569F8-5802-B995-DF77-93CAF71202F4}"/>
              </a:ext>
            </a:extLst>
          </p:cNvPr>
          <p:cNvSpPr txBox="1"/>
          <p:nvPr/>
        </p:nvSpPr>
        <p:spPr>
          <a:xfrm>
            <a:off x="456057" y="5621493"/>
            <a:ext cx="392035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FF0000"/>
                </a:solidFill>
                <a:effectLst/>
                <a:uFillTx/>
                <a:latin typeface="+mj-lt"/>
                <a:ea typeface="+mj-ea"/>
                <a:cs typeface="+mj-cs"/>
                <a:sym typeface="Calibri"/>
              </a:rPr>
              <a:t>PALANTIR</a:t>
            </a:r>
          </a:p>
        </p:txBody>
      </p:sp>
      <p:pic>
        <p:nvPicPr>
          <p:cNvPr id="17" name="Image 16">
            <a:extLst>
              <a:ext uri="{FF2B5EF4-FFF2-40B4-BE49-F238E27FC236}">
                <a16:creationId xmlns:a16="http://schemas.microsoft.com/office/drawing/2014/main" id="{5421C7E5-7789-BDD4-71FA-66F66704EA1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2307" y="1392923"/>
            <a:ext cx="6099693" cy="4228570"/>
          </a:xfrm>
          <a:prstGeom prst="rect">
            <a:avLst/>
          </a:prstGeom>
        </p:spPr>
      </p:pic>
      <p:sp>
        <p:nvSpPr>
          <p:cNvPr id="18" name="ZoneTexte 17">
            <a:extLst>
              <a:ext uri="{FF2B5EF4-FFF2-40B4-BE49-F238E27FC236}">
                <a16:creationId xmlns:a16="http://schemas.microsoft.com/office/drawing/2014/main" id="{284272C2-E73A-F717-16CE-DC66704F97BE}"/>
              </a:ext>
            </a:extLst>
          </p:cNvPr>
          <p:cNvSpPr txBox="1"/>
          <p:nvPr/>
        </p:nvSpPr>
        <p:spPr>
          <a:xfrm>
            <a:off x="8406023" y="5621493"/>
            <a:ext cx="2384446"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FF0000"/>
                </a:solidFill>
                <a:effectLst/>
                <a:uFillTx/>
                <a:latin typeface="+mj-lt"/>
                <a:ea typeface="+mj-ea"/>
                <a:cs typeface="+mj-cs"/>
                <a:sym typeface="Calibri"/>
              </a:rPr>
              <a:t>PALANTIR + </a:t>
            </a:r>
            <a:r>
              <a:rPr kumimoji="0" lang="fr-FR" sz="1800" b="1" i="0" u="none" strike="noStrike" cap="none" spc="0" normalizeH="0" baseline="0" dirty="0" err="1">
                <a:ln>
                  <a:noFill/>
                </a:ln>
                <a:solidFill>
                  <a:srgbClr val="FF0000"/>
                </a:solidFill>
                <a:effectLst/>
                <a:uFillTx/>
                <a:latin typeface="+mj-lt"/>
                <a:ea typeface="+mj-ea"/>
                <a:cs typeface="+mj-cs"/>
                <a:sym typeface="Calibri"/>
              </a:rPr>
              <a:t>stellar</a:t>
            </a:r>
            <a:r>
              <a:rPr kumimoji="0" lang="fr-FR" sz="1800" b="1" i="0" u="none" strike="noStrike" cap="none" spc="0" normalizeH="0" baseline="0" dirty="0">
                <a:ln>
                  <a:noFill/>
                </a:ln>
                <a:solidFill>
                  <a:srgbClr val="FF0000"/>
                </a:solidFill>
                <a:effectLst/>
                <a:uFillTx/>
                <a:latin typeface="+mj-lt"/>
                <a:ea typeface="+mj-ea"/>
                <a:cs typeface="+mj-cs"/>
                <a:sym typeface="Calibri"/>
              </a:rPr>
              <a:t> </a:t>
            </a:r>
            <a:r>
              <a:rPr kumimoji="0" lang="fr-FR" sz="1800" b="1" i="0" u="none" strike="noStrike" cap="none" spc="0" normalizeH="0" baseline="0" dirty="0" err="1">
                <a:ln>
                  <a:noFill/>
                </a:ln>
                <a:solidFill>
                  <a:srgbClr val="FF0000"/>
                </a:solidFill>
                <a:effectLst/>
                <a:uFillTx/>
                <a:latin typeface="+mj-lt"/>
                <a:ea typeface="+mj-ea"/>
                <a:cs typeface="+mj-cs"/>
                <a:sym typeface="Calibri"/>
              </a:rPr>
              <a:t>magnetic</a:t>
            </a:r>
            <a:r>
              <a:rPr kumimoji="0" lang="fr-FR" sz="1800" b="1" i="0" u="none" strike="noStrike" cap="none" spc="0" normalizeH="0" baseline="0" dirty="0">
                <a:ln>
                  <a:noFill/>
                </a:ln>
                <a:solidFill>
                  <a:srgbClr val="FF0000"/>
                </a:solidFill>
                <a:effectLst/>
                <a:uFillTx/>
                <a:latin typeface="+mj-lt"/>
                <a:ea typeface="+mj-ea"/>
                <a:cs typeface="+mj-cs"/>
                <a:sym typeface="Calibri"/>
              </a:rPr>
              <a:t> </a:t>
            </a:r>
            <a:r>
              <a:rPr kumimoji="0" lang="fr-FR" sz="1800" b="1" i="0" u="none" strike="noStrike" cap="none" spc="0" normalizeH="0" baseline="0" dirty="0" err="1">
                <a:ln>
                  <a:noFill/>
                </a:ln>
                <a:solidFill>
                  <a:srgbClr val="FF0000"/>
                </a:solidFill>
                <a:effectLst/>
                <a:uFillTx/>
                <a:latin typeface="+mj-lt"/>
                <a:ea typeface="+mj-ea"/>
                <a:cs typeface="+mj-cs"/>
                <a:sym typeface="Calibri"/>
              </a:rPr>
              <a:t>field</a:t>
            </a:r>
            <a:r>
              <a:rPr lang="fr-FR" b="1" dirty="0" err="1">
                <a:solidFill>
                  <a:srgbClr val="FF0000"/>
                </a:solidFill>
              </a:rPr>
              <a:t>s</a:t>
            </a:r>
            <a:r>
              <a:rPr lang="fr-FR" b="1" dirty="0">
                <a:solidFill>
                  <a:srgbClr val="FF0000"/>
                </a:solidFill>
              </a:rPr>
              <a:t> KNN/NN </a:t>
            </a:r>
            <a:r>
              <a:rPr lang="fr-FR" b="1" dirty="0" err="1">
                <a:solidFill>
                  <a:srgbClr val="FF0000"/>
                </a:solidFill>
              </a:rPr>
              <a:t>predictions</a:t>
            </a:r>
            <a:endParaRPr kumimoji="0" lang="fr-FR" sz="1800" b="1" i="0" u="none" strike="noStrike" cap="none" spc="0" normalizeH="0" baseline="0" dirty="0">
              <a:ln>
                <a:noFill/>
              </a:ln>
              <a:solidFill>
                <a:srgbClr val="FF0000"/>
              </a:solidFill>
              <a:effectLst/>
              <a:uFillTx/>
              <a:latin typeface="+mj-lt"/>
              <a:ea typeface="+mj-ea"/>
              <a:cs typeface="+mj-cs"/>
              <a:sym typeface="Calibri"/>
            </a:endParaRPr>
          </a:p>
        </p:txBody>
      </p:sp>
    </p:spTree>
    <p:extLst>
      <p:ext uri="{BB962C8B-B14F-4D97-AF65-F5344CB8AC3E}">
        <p14:creationId xmlns:p14="http://schemas.microsoft.com/office/powerpoint/2010/main" val="395086690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0FD6C-5906-3F4B-0EF9-5FBB5E7FE002}"/>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410095F-4DC4-B99B-6C0A-851F4B5B8628}"/>
              </a:ext>
            </a:extLst>
          </p:cNvPr>
          <p:cNvSpPr>
            <a:spLocks noGrp="1"/>
          </p:cNvSpPr>
          <p:nvPr>
            <p:ph type="sldNum" sz="quarter" idx="12"/>
          </p:nvPr>
        </p:nvSpPr>
        <p:spPr>
          <a:xfrm>
            <a:off x="11698014" y="39612"/>
            <a:ext cx="493986" cy="419845"/>
          </a:xfrm>
          <a:prstGeom prst="rect">
            <a:avLst/>
          </a:prstGeom>
        </p:spPr>
        <p:txBody>
          <a:bodyPr vert="horz" lIns="91440" tIns="45720" rIns="91440" bIns="45720" rtlCol="0" anchor="ctr"/>
          <a:lstStyle>
            <a:defPPr>
              <a:defRPr lang="fr-FR"/>
            </a:defPPr>
            <a:lvl1pPr marL="0" algn="r" defTabSz="914400" rtl="0" eaLnBrk="1" latinLnBrk="0" hangingPunct="1">
              <a:defRPr sz="12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2A18C9-9946-9B4F-880E-71C39D5C3828}" type="slidenum">
              <a:rPr lang="fr-FR" smtClean="0"/>
              <a:pPr/>
              <a:t>18</a:t>
            </a:fld>
            <a:endParaRPr lang="fr-FR" dirty="0"/>
          </a:p>
        </p:txBody>
      </p:sp>
      <p:sp>
        <p:nvSpPr>
          <p:cNvPr id="9" name="Titre 8">
            <a:extLst>
              <a:ext uri="{FF2B5EF4-FFF2-40B4-BE49-F238E27FC236}">
                <a16:creationId xmlns:a16="http://schemas.microsoft.com/office/drawing/2014/main" id="{56441412-89CF-A2CB-D552-0A316FD5C42F}"/>
              </a:ext>
            </a:extLst>
          </p:cNvPr>
          <p:cNvSpPr>
            <a:spLocks noGrp="1"/>
          </p:cNvSpPr>
          <p:nvPr>
            <p:ph type="title"/>
          </p:nvPr>
        </p:nvSpPr>
        <p:spPr/>
        <p:txBody>
          <a:bodyPr/>
          <a:lstStyle/>
          <a:p>
            <a:r>
              <a:rPr lang="fr-FR" dirty="0"/>
              <a:t>MSB model: SPI flux</a:t>
            </a:r>
          </a:p>
        </p:txBody>
      </p:sp>
      <p:pic>
        <p:nvPicPr>
          <p:cNvPr id="15" name="Image 14">
            <a:extLst>
              <a:ext uri="{FF2B5EF4-FFF2-40B4-BE49-F238E27FC236}">
                <a16:creationId xmlns:a16="http://schemas.microsoft.com/office/drawing/2014/main" id="{EBC68330-B02C-6281-B2BF-26E7107CAE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0" y="1362675"/>
            <a:ext cx="6099693" cy="4236813"/>
          </a:xfrm>
          <a:prstGeom prst="rect">
            <a:avLst/>
          </a:prstGeom>
        </p:spPr>
      </p:pic>
      <p:pic>
        <p:nvPicPr>
          <p:cNvPr id="3" name="Image 2">
            <a:extLst>
              <a:ext uri="{FF2B5EF4-FFF2-40B4-BE49-F238E27FC236}">
                <a16:creationId xmlns:a16="http://schemas.microsoft.com/office/drawing/2014/main" id="{3DFE942D-9939-C060-75CD-CBECA2408EF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1373390"/>
            <a:ext cx="6099693" cy="4252545"/>
          </a:xfrm>
          <a:prstGeom prst="rect">
            <a:avLst/>
          </a:prstGeom>
        </p:spPr>
      </p:pic>
      <p:sp>
        <p:nvSpPr>
          <p:cNvPr id="5" name="ZoneTexte 4">
            <a:extLst>
              <a:ext uri="{FF2B5EF4-FFF2-40B4-BE49-F238E27FC236}">
                <a16:creationId xmlns:a16="http://schemas.microsoft.com/office/drawing/2014/main" id="{99835C44-42C3-6A9F-F945-2D72A7AAFD14}"/>
              </a:ext>
            </a:extLst>
          </p:cNvPr>
          <p:cNvSpPr txBox="1"/>
          <p:nvPr/>
        </p:nvSpPr>
        <p:spPr>
          <a:xfrm>
            <a:off x="456057" y="5621493"/>
            <a:ext cx="392035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FF0000"/>
                </a:solidFill>
                <a:effectLst/>
                <a:uFillTx/>
                <a:latin typeface="+mj-lt"/>
                <a:ea typeface="+mj-ea"/>
                <a:cs typeface="+mj-cs"/>
                <a:sym typeface="Calibri"/>
              </a:rPr>
              <a:t>PALANTIR</a:t>
            </a:r>
          </a:p>
        </p:txBody>
      </p:sp>
      <p:sp>
        <p:nvSpPr>
          <p:cNvPr id="6" name="ZoneTexte 5">
            <a:extLst>
              <a:ext uri="{FF2B5EF4-FFF2-40B4-BE49-F238E27FC236}">
                <a16:creationId xmlns:a16="http://schemas.microsoft.com/office/drawing/2014/main" id="{C46D552C-8E7B-4532-08DA-89DE934F9760}"/>
              </a:ext>
            </a:extLst>
          </p:cNvPr>
          <p:cNvSpPr txBox="1"/>
          <p:nvPr/>
        </p:nvSpPr>
        <p:spPr>
          <a:xfrm>
            <a:off x="8406023" y="5621493"/>
            <a:ext cx="2384446"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FF0000"/>
                </a:solidFill>
                <a:effectLst/>
                <a:uFillTx/>
                <a:latin typeface="+mj-lt"/>
                <a:ea typeface="+mj-ea"/>
                <a:cs typeface="+mj-cs"/>
                <a:sym typeface="Calibri"/>
              </a:rPr>
              <a:t>PALANTIR + </a:t>
            </a:r>
            <a:r>
              <a:rPr kumimoji="0" lang="fr-FR" sz="1800" b="1" i="0" u="none" strike="noStrike" cap="none" spc="0" normalizeH="0" baseline="0" dirty="0" err="1">
                <a:ln>
                  <a:noFill/>
                </a:ln>
                <a:solidFill>
                  <a:srgbClr val="FF0000"/>
                </a:solidFill>
                <a:effectLst/>
                <a:uFillTx/>
                <a:latin typeface="+mj-lt"/>
                <a:ea typeface="+mj-ea"/>
                <a:cs typeface="+mj-cs"/>
                <a:sym typeface="Calibri"/>
              </a:rPr>
              <a:t>stellar</a:t>
            </a:r>
            <a:r>
              <a:rPr kumimoji="0" lang="fr-FR" sz="1800" b="1" i="0" u="none" strike="noStrike" cap="none" spc="0" normalizeH="0" baseline="0" dirty="0">
                <a:ln>
                  <a:noFill/>
                </a:ln>
                <a:solidFill>
                  <a:srgbClr val="FF0000"/>
                </a:solidFill>
                <a:effectLst/>
                <a:uFillTx/>
                <a:latin typeface="+mj-lt"/>
                <a:ea typeface="+mj-ea"/>
                <a:cs typeface="+mj-cs"/>
                <a:sym typeface="Calibri"/>
              </a:rPr>
              <a:t> </a:t>
            </a:r>
            <a:r>
              <a:rPr kumimoji="0" lang="fr-FR" sz="1800" b="1" i="0" u="none" strike="noStrike" cap="none" spc="0" normalizeH="0" baseline="0" dirty="0" err="1">
                <a:ln>
                  <a:noFill/>
                </a:ln>
                <a:solidFill>
                  <a:srgbClr val="FF0000"/>
                </a:solidFill>
                <a:effectLst/>
                <a:uFillTx/>
                <a:latin typeface="+mj-lt"/>
                <a:ea typeface="+mj-ea"/>
                <a:cs typeface="+mj-cs"/>
                <a:sym typeface="Calibri"/>
              </a:rPr>
              <a:t>magnetic</a:t>
            </a:r>
            <a:r>
              <a:rPr kumimoji="0" lang="fr-FR" sz="1800" b="1" i="0" u="none" strike="noStrike" cap="none" spc="0" normalizeH="0" baseline="0" dirty="0">
                <a:ln>
                  <a:noFill/>
                </a:ln>
                <a:solidFill>
                  <a:srgbClr val="FF0000"/>
                </a:solidFill>
                <a:effectLst/>
                <a:uFillTx/>
                <a:latin typeface="+mj-lt"/>
                <a:ea typeface="+mj-ea"/>
                <a:cs typeface="+mj-cs"/>
                <a:sym typeface="Calibri"/>
              </a:rPr>
              <a:t> </a:t>
            </a:r>
            <a:r>
              <a:rPr kumimoji="0" lang="fr-FR" sz="1800" b="1" i="0" u="none" strike="noStrike" cap="none" spc="0" normalizeH="0" baseline="0" dirty="0" err="1">
                <a:ln>
                  <a:noFill/>
                </a:ln>
                <a:solidFill>
                  <a:srgbClr val="FF0000"/>
                </a:solidFill>
                <a:effectLst/>
                <a:uFillTx/>
                <a:latin typeface="+mj-lt"/>
                <a:ea typeface="+mj-ea"/>
                <a:cs typeface="+mj-cs"/>
                <a:sym typeface="Calibri"/>
              </a:rPr>
              <a:t>field</a:t>
            </a:r>
            <a:r>
              <a:rPr lang="fr-FR" b="1" dirty="0" err="1">
                <a:solidFill>
                  <a:srgbClr val="FF0000"/>
                </a:solidFill>
              </a:rPr>
              <a:t>s</a:t>
            </a:r>
            <a:r>
              <a:rPr lang="fr-FR" b="1" dirty="0">
                <a:solidFill>
                  <a:srgbClr val="FF0000"/>
                </a:solidFill>
              </a:rPr>
              <a:t> KNN/NN </a:t>
            </a:r>
            <a:r>
              <a:rPr lang="fr-FR" b="1" dirty="0" err="1">
                <a:solidFill>
                  <a:srgbClr val="FF0000"/>
                </a:solidFill>
              </a:rPr>
              <a:t>predictions</a:t>
            </a:r>
            <a:endParaRPr kumimoji="0" lang="fr-FR" sz="1800" b="1" i="0" u="none" strike="noStrike" cap="none" spc="0" normalizeH="0" baseline="0" dirty="0">
              <a:ln>
                <a:noFill/>
              </a:ln>
              <a:solidFill>
                <a:srgbClr val="FF0000"/>
              </a:solidFill>
              <a:effectLst/>
              <a:uFillTx/>
              <a:latin typeface="+mj-lt"/>
              <a:ea typeface="+mj-ea"/>
              <a:cs typeface="+mj-cs"/>
              <a:sym typeface="Calibri"/>
            </a:endParaRPr>
          </a:p>
        </p:txBody>
      </p:sp>
    </p:spTree>
    <p:extLst>
      <p:ext uri="{BB962C8B-B14F-4D97-AF65-F5344CB8AC3E}">
        <p14:creationId xmlns:p14="http://schemas.microsoft.com/office/powerpoint/2010/main" val="294276943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A7884-5FC7-81B5-895C-9EBE3AF43276}"/>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C77DB6A-E5B3-06B6-476C-D4D6FDC2C792}"/>
              </a:ext>
            </a:extLst>
          </p:cNvPr>
          <p:cNvSpPr>
            <a:spLocks noGrp="1"/>
          </p:cNvSpPr>
          <p:nvPr>
            <p:ph type="sldNum" sz="quarter" idx="12"/>
          </p:nvPr>
        </p:nvSpPr>
        <p:spPr>
          <a:xfrm>
            <a:off x="11698014" y="39612"/>
            <a:ext cx="493986" cy="419845"/>
          </a:xfrm>
          <a:prstGeom prst="rect">
            <a:avLst/>
          </a:prstGeom>
        </p:spPr>
        <p:txBody>
          <a:bodyPr vert="horz" lIns="91440" tIns="45720" rIns="91440" bIns="45720" rtlCol="0" anchor="ctr"/>
          <a:lstStyle>
            <a:defPPr>
              <a:defRPr lang="fr-FR"/>
            </a:defPPr>
            <a:lvl1pPr marL="0" algn="r" defTabSz="914400" rtl="0" eaLnBrk="1" latinLnBrk="0" hangingPunct="1">
              <a:defRPr sz="12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2A18C9-9946-9B4F-880E-71C39D5C3828}" type="slidenum">
              <a:rPr lang="fr-FR" smtClean="0"/>
              <a:pPr/>
              <a:t>19</a:t>
            </a:fld>
            <a:endParaRPr lang="fr-FR" dirty="0"/>
          </a:p>
        </p:txBody>
      </p:sp>
      <p:sp>
        <p:nvSpPr>
          <p:cNvPr id="9" name="Titre 8">
            <a:extLst>
              <a:ext uri="{FF2B5EF4-FFF2-40B4-BE49-F238E27FC236}">
                <a16:creationId xmlns:a16="http://schemas.microsoft.com/office/drawing/2014/main" id="{DD46A319-F942-D5C4-9DAE-26016121B127}"/>
              </a:ext>
            </a:extLst>
          </p:cNvPr>
          <p:cNvSpPr>
            <a:spLocks noGrp="1"/>
          </p:cNvSpPr>
          <p:nvPr>
            <p:ph type="title"/>
          </p:nvPr>
        </p:nvSpPr>
        <p:spPr/>
        <p:txBody>
          <a:bodyPr/>
          <a:lstStyle/>
          <a:p>
            <a:r>
              <a:rPr lang="fr-FR" dirty="0"/>
              <a:t>RC model: MS flux</a:t>
            </a:r>
          </a:p>
        </p:txBody>
      </p:sp>
      <p:pic>
        <p:nvPicPr>
          <p:cNvPr id="16" name="Image 15">
            <a:extLst>
              <a:ext uri="{FF2B5EF4-FFF2-40B4-BE49-F238E27FC236}">
                <a16:creationId xmlns:a16="http://schemas.microsoft.com/office/drawing/2014/main" id="{90BEC748-AC9E-7613-7679-8B8C716757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529304"/>
            <a:ext cx="6096000" cy="4255698"/>
          </a:xfrm>
          <a:prstGeom prst="rect">
            <a:avLst/>
          </a:prstGeom>
        </p:spPr>
      </p:pic>
      <p:pic>
        <p:nvPicPr>
          <p:cNvPr id="21" name="Image 20">
            <a:extLst>
              <a:ext uri="{FF2B5EF4-FFF2-40B4-BE49-F238E27FC236}">
                <a16:creationId xmlns:a16="http://schemas.microsoft.com/office/drawing/2014/main" id="{8E2E1E27-0B64-C86D-E05B-428C6AEE458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6000" y="1529304"/>
            <a:ext cx="6096000" cy="4226010"/>
          </a:xfrm>
          <a:prstGeom prst="rect">
            <a:avLst/>
          </a:prstGeom>
        </p:spPr>
      </p:pic>
      <p:sp>
        <p:nvSpPr>
          <p:cNvPr id="22" name="ZoneTexte 21">
            <a:extLst>
              <a:ext uri="{FF2B5EF4-FFF2-40B4-BE49-F238E27FC236}">
                <a16:creationId xmlns:a16="http://schemas.microsoft.com/office/drawing/2014/main" id="{B9617CED-830D-60C7-0521-FFDD0739B911}"/>
              </a:ext>
            </a:extLst>
          </p:cNvPr>
          <p:cNvSpPr txBox="1"/>
          <p:nvPr/>
        </p:nvSpPr>
        <p:spPr>
          <a:xfrm>
            <a:off x="456057" y="5621493"/>
            <a:ext cx="392035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FF0000"/>
                </a:solidFill>
                <a:effectLst/>
                <a:uFillTx/>
                <a:latin typeface="+mj-lt"/>
                <a:ea typeface="+mj-ea"/>
                <a:cs typeface="+mj-cs"/>
                <a:sym typeface="Calibri"/>
              </a:rPr>
              <a:t>PALANTIR</a:t>
            </a:r>
          </a:p>
        </p:txBody>
      </p:sp>
      <p:sp>
        <p:nvSpPr>
          <p:cNvPr id="23" name="ZoneTexte 22">
            <a:extLst>
              <a:ext uri="{FF2B5EF4-FFF2-40B4-BE49-F238E27FC236}">
                <a16:creationId xmlns:a16="http://schemas.microsoft.com/office/drawing/2014/main" id="{A3463E02-5B94-80A7-59E4-A403371C0154}"/>
              </a:ext>
            </a:extLst>
          </p:cNvPr>
          <p:cNvSpPr txBox="1"/>
          <p:nvPr/>
        </p:nvSpPr>
        <p:spPr>
          <a:xfrm>
            <a:off x="8406023" y="5621493"/>
            <a:ext cx="2384446"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FF0000"/>
                </a:solidFill>
                <a:effectLst/>
                <a:uFillTx/>
                <a:latin typeface="+mj-lt"/>
                <a:ea typeface="+mj-ea"/>
                <a:cs typeface="+mj-cs"/>
                <a:sym typeface="Calibri"/>
              </a:rPr>
              <a:t>PALANTIR + </a:t>
            </a:r>
            <a:r>
              <a:rPr kumimoji="0" lang="fr-FR" sz="1800" b="1" i="0" u="none" strike="noStrike" cap="none" spc="0" normalizeH="0" baseline="0" dirty="0" err="1">
                <a:ln>
                  <a:noFill/>
                </a:ln>
                <a:solidFill>
                  <a:srgbClr val="FF0000"/>
                </a:solidFill>
                <a:effectLst/>
                <a:uFillTx/>
                <a:latin typeface="+mj-lt"/>
                <a:ea typeface="+mj-ea"/>
                <a:cs typeface="+mj-cs"/>
                <a:sym typeface="Calibri"/>
              </a:rPr>
              <a:t>stellar</a:t>
            </a:r>
            <a:r>
              <a:rPr kumimoji="0" lang="fr-FR" sz="1800" b="1" i="0" u="none" strike="noStrike" cap="none" spc="0" normalizeH="0" baseline="0" dirty="0">
                <a:ln>
                  <a:noFill/>
                </a:ln>
                <a:solidFill>
                  <a:srgbClr val="FF0000"/>
                </a:solidFill>
                <a:effectLst/>
                <a:uFillTx/>
                <a:latin typeface="+mj-lt"/>
                <a:ea typeface="+mj-ea"/>
                <a:cs typeface="+mj-cs"/>
                <a:sym typeface="Calibri"/>
              </a:rPr>
              <a:t> </a:t>
            </a:r>
            <a:r>
              <a:rPr kumimoji="0" lang="fr-FR" sz="1800" b="1" i="0" u="none" strike="noStrike" cap="none" spc="0" normalizeH="0" baseline="0" dirty="0" err="1">
                <a:ln>
                  <a:noFill/>
                </a:ln>
                <a:solidFill>
                  <a:srgbClr val="FF0000"/>
                </a:solidFill>
                <a:effectLst/>
                <a:uFillTx/>
                <a:latin typeface="+mj-lt"/>
                <a:ea typeface="+mj-ea"/>
                <a:cs typeface="+mj-cs"/>
                <a:sym typeface="Calibri"/>
              </a:rPr>
              <a:t>magnetic</a:t>
            </a:r>
            <a:r>
              <a:rPr kumimoji="0" lang="fr-FR" sz="1800" b="1" i="0" u="none" strike="noStrike" cap="none" spc="0" normalizeH="0" baseline="0" dirty="0">
                <a:ln>
                  <a:noFill/>
                </a:ln>
                <a:solidFill>
                  <a:srgbClr val="FF0000"/>
                </a:solidFill>
                <a:effectLst/>
                <a:uFillTx/>
                <a:latin typeface="+mj-lt"/>
                <a:ea typeface="+mj-ea"/>
                <a:cs typeface="+mj-cs"/>
                <a:sym typeface="Calibri"/>
              </a:rPr>
              <a:t> </a:t>
            </a:r>
            <a:r>
              <a:rPr kumimoji="0" lang="fr-FR" sz="1800" b="1" i="0" u="none" strike="noStrike" cap="none" spc="0" normalizeH="0" baseline="0" dirty="0" err="1">
                <a:ln>
                  <a:noFill/>
                </a:ln>
                <a:solidFill>
                  <a:srgbClr val="FF0000"/>
                </a:solidFill>
                <a:effectLst/>
                <a:uFillTx/>
                <a:latin typeface="+mj-lt"/>
                <a:ea typeface="+mj-ea"/>
                <a:cs typeface="+mj-cs"/>
                <a:sym typeface="Calibri"/>
              </a:rPr>
              <a:t>field</a:t>
            </a:r>
            <a:r>
              <a:rPr lang="fr-FR" b="1" dirty="0" err="1">
                <a:solidFill>
                  <a:srgbClr val="FF0000"/>
                </a:solidFill>
              </a:rPr>
              <a:t>s</a:t>
            </a:r>
            <a:r>
              <a:rPr lang="fr-FR" b="1" dirty="0">
                <a:solidFill>
                  <a:srgbClr val="FF0000"/>
                </a:solidFill>
              </a:rPr>
              <a:t> KNN/NN </a:t>
            </a:r>
            <a:r>
              <a:rPr lang="fr-FR" b="1" dirty="0" err="1">
                <a:solidFill>
                  <a:srgbClr val="FF0000"/>
                </a:solidFill>
              </a:rPr>
              <a:t>predictions</a:t>
            </a:r>
            <a:endParaRPr kumimoji="0" lang="fr-FR" sz="1800" b="1" i="0" u="none" strike="noStrike" cap="none" spc="0" normalizeH="0" baseline="0" dirty="0">
              <a:ln>
                <a:noFill/>
              </a:ln>
              <a:solidFill>
                <a:srgbClr val="FF0000"/>
              </a:solidFill>
              <a:effectLst/>
              <a:uFillTx/>
              <a:latin typeface="+mj-lt"/>
              <a:ea typeface="+mj-ea"/>
              <a:cs typeface="+mj-cs"/>
              <a:sym typeface="Calibri"/>
            </a:endParaRPr>
          </a:p>
        </p:txBody>
      </p:sp>
    </p:spTree>
    <p:extLst>
      <p:ext uri="{BB962C8B-B14F-4D97-AF65-F5344CB8AC3E}">
        <p14:creationId xmlns:p14="http://schemas.microsoft.com/office/powerpoint/2010/main" val="381119951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ZoneTexte 2"/>
          <p:cNvSpPr txBox="1"/>
          <p:nvPr/>
        </p:nvSpPr>
        <p:spPr>
          <a:xfrm>
            <a:off x="604751" y="1899398"/>
            <a:ext cx="5469822" cy="12494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lnSpc>
                <a:spcPct val="140000"/>
              </a:lnSpc>
              <a:buSzPct val="100000"/>
              <a:buFont typeface="Arial"/>
              <a:buChar char="•"/>
              <a:defRPr sz="2400"/>
            </a:pPr>
            <a:r>
              <a:t>Main radio sources: </a:t>
            </a:r>
            <a:r>
              <a:rPr u="sng"/>
              <a:t>Jupiter</a:t>
            </a:r>
            <a:r>
              <a:t> and the Sun</a:t>
            </a:r>
            <a:endParaRPr u="sng"/>
          </a:p>
          <a:p>
            <a:pPr marL="285750" indent="-285750">
              <a:buSzPct val="100000"/>
              <a:buFont typeface="Arial"/>
              <a:buChar char="•"/>
              <a:defRPr sz="2400"/>
            </a:pPr>
            <a:r>
              <a:t>Star-planet contrast ~1</a:t>
            </a:r>
          </a:p>
        </p:txBody>
      </p:sp>
      <p:sp>
        <p:nvSpPr>
          <p:cNvPr id="118" name="Espace réservé du numéro de diapositive 25"/>
          <p:cNvSpPr txBox="1">
            <a:spLocks noGrp="1"/>
          </p:cNvSpPr>
          <p:nvPr>
            <p:ph type="sldNum" sz="quarter" idx="2"/>
          </p:nvPr>
        </p:nvSpPr>
        <p:spPr>
          <a:xfrm>
            <a:off x="12010617" y="125382"/>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pic>
        <p:nvPicPr>
          <p:cNvPr id="119" name="pia21774.jpg" descr="pia21774.jpg"/>
          <p:cNvPicPr>
            <a:picLocks noChangeAspect="1"/>
          </p:cNvPicPr>
          <p:nvPr/>
        </p:nvPicPr>
        <p:blipFill>
          <a:blip r:embed="rId2"/>
          <a:stretch>
            <a:fillRect/>
          </a:stretch>
        </p:blipFill>
        <p:spPr>
          <a:xfrm>
            <a:off x="6805071" y="1679561"/>
            <a:ext cx="4878929" cy="4469596"/>
          </a:xfrm>
          <a:prstGeom prst="rect">
            <a:avLst/>
          </a:prstGeom>
          <a:ln w="12700">
            <a:miter lim="400000"/>
          </a:ln>
        </p:spPr>
      </p:pic>
      <p:pic>
        <p:nvPicPr>
          <p:cNvPr id="120" name="Image 3" descr="Image 3"/>
          <p:cNvPicPr>
            <a:picLocks noChangeAspect="1"/>
          </p:cNvPicPr>
          <p:nvPr/>
        </p:nvPicPr>
        <p:blipFill>
          <a:blip r:embed="rId3"/>
          <a:stretch>
            <a:fillRect/>
          </a:stretch>
        </p:blipFill>
        <p:spPr>
          <a:xfrm rot="20968638">
            <a:off x="7328269" y="1453270"/>
            <a:ext cx="3124531" cy="1638818"/>
          </a:xfrm>
          <a:prstGeom prst="rect">
            <a:avLst/>
          </a:prstGeom>
          <a:ln w="12700">
            <a:miter lim="400000"/>
          </a:ln>
        </p:spPr>
      </p:pic>
      <p:pic>
        <p:nvPicPr>
          <p:cNvPr id="121" name="DAM-IoB.pdf" descr="DAM-IoB.pdf"/>
          <p:cNvPicPr>
            <a:picLocks noChangeAspect="1"/>
          </p:cNvPicPr>
          <p:nvPr/>
        </p:nvPicPr>
        <p:blipFill>
          <a:blip r:embed="rId4"/>
          <a:srcRect t="10343"/>
          <a:stretch>
            <a:fillRect/>
          </a:stretch>
        </p:blipFill>
        <p:spPr>
          <a:xfrm>
            <a:off x="493751" y="4238808"/>
            <a:ext cx="5932450" cy="2156164"/>
          </a:xfrm>
          <a:prstGeom prst="rect">
            <a:avLst/>
          </a:prstGeom>
          <a:ln w="12700">
            <a:miter lim="400000"/>
          </a:ln>
        </p:spPr>
      </p:pic>
      <p:sp>
        <p:nvSpPr>
          <p:cNvPr id="122" name="Titre 1"/>
          <p:cNvSpPr txBox="1">
            <a:spLocks noGrp="1"/>
          </p:cNvSpPr>
          <p:nvPr>
            <p:ph type="title"/>
          </p:nvPr>
        </p:nvSpPr>
        <p:spPr>
          <a:xfrm>
            <a:off x="800100" y="47827"/>
            <a:ext cx="10515600" cy="1325563"/>
          </a:xfrm>
          <a:prstGeom prst="rect">
            <a:avLst/>
          </a:prstGeom>
        </p:spPr>
        <p:txBody>
          <a:bodyPr/>
          <a:lstStyle>
            <a:lvl1pPr algn="ctr"/>
          </a:lstStyle>
          <a:p>
            <a:r>
              <a:rPr dirty="0"/>
              <a:t>Low-frequency radio emissions in solar system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4AEFC-B2BC-A881-E80C-B37C5E2296BE}"/>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DF248A1-1B61-BDB9-87D6-2D59DDDFFAB4}"/>
              </a:ext>
            </a:extLst>
          </p:cNvPr>
          <p:cNvSpPr>
            <a:spLocks noGrp="1"/>
          </p:cNvSpPr>
          <p:nvPr>
            <p:ph type="sldNum" sz="quarter" idx="12"/>
          </p:nvPr>
        </p:nvSpPr>
        <p:spPr>
          <a:xfrm>
            <a:off x="11698014" y="39612"/>
            <a:ext cx="493986" cy="419845"/>
          </a:xfrm>
          <a:prstGeom prst="rect">
            <a:avLst/>
          </a:prstGeom>
        </p:spPr>
        <p:txBody>
          <a:bodyPr vert="horz" lIns="91440" tIns="45720" rIns="91440" bIns="45720" rtlCol="0" anchor="ctr"/>
          <a:lstStyle>
            <a:defPPr>
              <a:defRPr lang="fr-FR"/>
            </a:defPPr>
            <a:lvl1pPr marL="0" algn="r" defTabSz="914400" rtl="0" eaLnBrk="1" latinLnBrk="0" hangingPunct="1">
              <a:defRPr sz="1200" b="0" kern="1200" cap="none" spc="0">
                <a:ln w="0"/>
                <a:solidFill>
                  <a:schemeClr val="tx1"/>
                </a:solidFill>
                <a:effectLst>
                  <a:outerShdw blurRad="38100" dist="19050" dir="2700000" algn="tl" rotWithShape="0">
                    <a:schemeClr val="dk1">
                      <a:alpha val="40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2A18C9-9946-9B4F-880E-71C39D5C3828}" type="slidenum">
              <a:rPr lang="fr-FR" smtClean="0"/>
              <a:pPr/>
              <a:t>20</a:t>
            </a:fld>
            <a:endParaRPr lang="fr-FR" dirty="0"/>
          </a:p>
        </p:txBody>
      </p:sp>
      <p:sp>
        <p:nvSpPr>
          <p:cNvPr id="9" name="Titre 8">
            <a:extLst>
              <a:ext uri="{FF2B5EF4-FFF2-40B4-BE49-F238E27FC236}">
                <a16:creationId xmlns:a16="http://schemas.microsoft.com/office/drawing/2014/main" id="{FAE6797D-2966-5291-0F16-2AC7DF1811EC}"/>
              </a:ext>
            </a:extLst>
          </p:cNvPr>
          <p:cNvSpPr>
            <a:spLocks noGrp="1"/>
          </p:cNvSpPr>
          <p:nvPr>
            <p:ph type="title"/>
          </p:nvPr>
        </p:nvSpPr>
        <p:spPr/>
        <p:txBody>
          <a:bodyPr/>
          <a:lstStyle/>
          <a:p>
            <a:r>
              <a:rPr lang="fr-FR" dirty="0"/>
              <a:t>RC model: SPI flux</a:t>
            </a:r>
          </a:p>
        </p:txBody>
      </p:sp>
      <p:pic>
        <p:nvPicPr>
          <p:cNvPr id="17" name="Image 16">
            <a:extLst>
              <a:ext uri="{FF2B5EF4-FFF2-40B4-BE49-F238E27FC236}">
                <a16:creationId xmlns:a16="http://schemas.microsoft.com/office/drawing/2014/main" id="{59C8193F-091C-4B46-A1CF-5B8672F0F6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5999" y="1540029"/>
            <a:ext cx="6096000" cy="4234248"/>
          </a:xfrm>
          <a:prstGeom prst="rect">
            <a:avLst/>
          </a:prstGeom>
        </p:spPr>
      </p:pic>
      <p:pic>
        <p:nvPicPr>
          <p:cNvPr id="5" name="Image 4">
            <a:extLst>
              <a:ext uri="{FF2B5EF4-FFF2-40B4-BE49-F238E27FC236}">
                <a16:creationId xmlns:a16="http://schemas.microsoft.com/office/drawing/2014/main" id="{306AC880-39AB-D7D0-B690-023EE3F400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1449490"/>
            <a:ext cx="6096000" cy="4249970"/>
          </a:xfrm>
          <a:prstGeom prst="rect">
            <a:avLst/>
          </a:prstGeom>
        </p:spPr>
      </p:pic>
      <p:sp>
        <p:nvSpPr>
          <p:cNvPr id="6" name="ZoneTexte 5">
            <a:extLst>
              <a:ext uri="{FF2B5EF4-FFF2-40B4-BE49-F238E27FC236}">
                <a16:creationId xmlns:a16="http://schemas.microsoft.com/office/drawing/2014/main" id="{B4412099-F512-BD73-F680-F17851E810AA}"/>
              </a:ext>
            </a:extLst>
          </p:cNvPr>
          <p:cNvSpPr txBox="1"/>
          <p:nvPr/>
        </p:nvSpPr>
        <p:spPr>
          <a:xfrm>
            <a:off x="456057" y="5621493"/>
            <a:ext cx="392035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FF0000"/>
                </a:solidFill>
                <a:effectLst/>
                <a:uFillTx/>
                <a:latin typeface="+mj-lt"/>
                <a:ea typeface="+mj-ea"/>
                <a:cs typeface="+mj-cs"/>
                <a:sym typeface="Calibri"/>
              </a:rPr>
              <a:t>PALANTIR</a:t>
            </a:r>
          </a:p>
        </p:txBody>
      </p:sp>
      <p:sp>
        <p:nvSpPr>
          <p:cNvPr id="7" name="ZoneTexte 6">
            <a:extLst>
              <a:ext uri="{FF2B5EF4-FFF2-40B4-BE49-F238E27FC236}">
                <a16:creationId xmlns:a16="http://schemas.microsoft.com/office/drawing/2014/main" id="{36B37CEE-9185-F75B-75F9-498A42889EED}"/>
              </a:ext>
            </a:extLst>
          </p:cNvPr>
          <p:cNvSpPr txBox="1"/>
          <p:nvPr/>
        </p:nvSpPr>
        <p:spPr>
          <a:xfrm>
            <a:off x="8406023" y="5621493"/>
            <a:ext cx="2384446"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FF0000"/>
                </a:solidFill>
                <a:effectLst/>
                <a:uFillTx/>
                <a:latin typeface="+mj-lt"/>
                <a:ea typeface="+mj-ea"/>
                <a:cs typeface="+mj-cs"/>
                <a:sym typeface="Calibri"/>
              </a:rPr>
              <a:t>PALANTIR + </a:t>
            </a:r>
            <a:r>
              <a:rPr kumimoji="0" lang="fr-FR" sz="1800" b="1" i="0" u="none" strike="noStrike" cap="none" spc="0" normalizeH="0" baseline="0" dirty="0" err="1">
                <a:ln>
                  <a:noFill/>
                </a:ln>
                <a:solidFill>
                  <a:srgbClr val="FF0000"/>
                </a:solidFill>
                <a:effectLst/>
                <a:uFillTx/>
                <a:latin typeface="+mj-lt"/>
                <a:ea typeface="+mj-ea"/>
                <a:cs typeface="+mj-cs"/>
                <a:sym typeface="Calibri"/>
              </a:rPr>
              <a:t>stellar</a:t>
            </a:r>
            <a:r>
              <a:rPr kumimoji="0" lang="fr-FR" sz="1800" b="1" i="0" u="none" strike="noStrike" cap="none" spc="0" normalizeH="0" baseline="0" dirty="0">
                <a:ln>
                  <a:noFill/>
                </a:ln>
                <a:solidFill>
                  <a:srgbClr val="FF0000"/>
                </a:solidFill>
                <a:effectLst/>
                <a:uFillTx/>
                <a:latin typeface="+mj-lt"/>
                <a:ea typeface="+mj-ea"/>
                <a:cs typeface="+mj-cs"/>
                <a:sym typeface="Calibri"/>
              </a:rPr>
              <a:t> </a:t>
            </a:r>
            <a:r>
              <a:rPr kumimoji="0" lang="fr-FR" sz="1800" b="1" i="0" u="none" strike="noStrike" cap="none" spc="0" normalizeH="0" baseline="0" dirty="0" err="1">
                <a:ln>
                  <a:noFill/>
                </a:ln>
                <a:solidFill>
                  <a:srgbClr val="FF0000"/>
                </a:solidFill>
                <a:effectLst/>
                <a:uFillTx/>
                <a:latin typeface="+mj-lt"/>
                <a:ea typeface="+mj-ea"/>
                <a:cs typeface="+mj-cs"/>
                <a:sym typeface="Calibri"/>
              </a:rPr>
              <a:t>magnetic</a:t>
            </a:r>
            <a:r>
              <a:rPr kumimoji="0" lang="fr-FR" sz="1800" b="1" i="0" u="none" strike="noStrike" cap="none" spc="0" normalizeH="0" baseline="0" dirty="0">
                <a:ln>
                  <a:noFill/>
                </a:ln>
                <a:solidFill>
                  <a:srgbClr val="FF0000"/>
                </a:solidFill>
                <a:effectLst/>
                <a:uFillTx/>
                <a:latin typeface="+mj-lt"/>
                <a:ea typeface="+mj-ea"/>
                <a:cs typeface="+mj-cs"/>
                <a:sym typeface="Calibri"/>
              </a:rPr>
              <a:t> </a:t>
            </a:r>
            <a:r>
              <a:rPr kumimoji="0" lang="fr-FR" sz="1800" b="1" i="0" u="none" strike="noStrike" cap="none" spc="0" normalizeH="0" baseline="0" dirty="0" err="1">
                <a:ln>
                  <a:noFill/>
                </a:ln>
                <a:solidFill>
                  <a:srgbClr val="FF0000"/>
                </a:solidFill>
                <a:effectLst/>
                <a:uFillTx/>
                <a:latin typeface="+mj-lt"/>
                <a:ea typeface="+mj-ea"/>
                <a:cs typeface="+mj-cs"/>
                <a:sym typeface="Calibri"/>
              </a:rPr>
              <a:t>field</a:t>
            </a:r>
            <a:r>
              <a:rPr lang="fr-FR" b="1" dirty="0" err="1">
                <a:solidFill>
                  <a:srgbClr val="FF0000"/>
                </a:solidFill>
              </a:rPr>
              <a:t>s</a:t>
            </a:r>
            <a:r>
              <a:rPr lang="fr-FR" b="1" dirty="0">
                <a:solidFill>
                  <a:srgbClr val="FF0000"/>
                </a:solidFill>
              </a:rPr>
              <a:t> KNN/NN </a:t>
            </a:r>
            <a:r>
              <a:rPr lang="fr-FR" b="1" dirty="0" err="1">
                <a:solidFill>
                  <a:srgbClr val="FF0000"/>
                </a:solidFill>
              </a:rPr>
              <a:t>predictions</a:t>
            </a:r>
            <a:endParaRPr kumimoji="0" lang="fr-FR" sz="1800" b="1" i="0" u="none" strike="noStrike" cap="none" spc="0" normalizeH="0" baseline="0" dirty="0">
              <a:ln>
                <a:noFill/>
              </a:ln>
              <a:solidFill>
                <a:srgbClr val="FF0000"/>
              </a:solidFill>
              <a:effectLst/>
              <a:uFillTx/>
              <a:latin typeface="+mj-lt"/>
              <a:ea typeface="+mj-ea"/>
              <a:cs typeface="+mj-cs"/>
              <a:sym typeface="Calibri"/>
            </a:endParaRPr>
          </a:p>
        </p:txBody>
      </p:sp>
    </p:spTree>
    <p:extLst>
      <p:ext uri="{BB962C8B-B14F-4D97-AF65-F5344CB8AC3E}">
        <p14:creationId xmlns:p14="http://schemas.microsoft.com/office/powerpoint/2010/main" val="246591402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itre 1"/>
          <p:cNvSpPr txBox="1">
            <a:spLocks noGrp="1"/>
          </p:cNvSpPr>
          <p:nvPr>
            <p:ph type="title"/>
          </p:nvPr>
        </p:nvSpPr>
        <p:spPr>
          <a:xfrm>
            <a:off x="838200" y="47827"/>
            <a:ext cx="10515600" cy="1325563"/>
          </a:xfrm>
          <a:prstGeom prst="rect">
            <a:avLst/>
          </a:prstGeom>
        </p:spPr>
        <p:txBody>
          <a:bodyPr/>
          <a:lstStyle/>
          <a:p>
            <a:r>
              <a:t>Thank you for your attention</a:t>
            </a:r>
          </a:p>
        </p:txBody>
      </p:sp>
      <p:sp>
        <p:nvSpPr>
          <p:cNvPr id="357" name="Espace réservé du contenu 2"/>
          <p:cNvSpPr txBox="1">
            <a:spLocks noGrp="1"/>
          </p:cNvSpPr>
          <p:nvPr>
            <p:ph type="body" idx="1"/>
          </p:nvPr>
        </p:nvSpPr>
        <p:spPr>
          <a:prstGeom prst="rect">
            <a:avLst/>
          </a:prstGeom>
        </p:spPr>
        <p:txBody>
          <a:bodyPr>
            <a:normAutofit fontScale="62500" lnSpcReduction="20000"/>
          </a:bodyPr>
          <a:lstStyle/>
          <a:p>
            <a:pPr>
              <a:lnSpc>
                <a:spcPct val="120000"/>
              </a:lnSpc>
              <a:defRPr sz="2400" u="sng"/>
            </a:pPr>
            <a:r>
              <a:rPr sz="4500" dirty="0"/>
              <a:t>References :</a:t>
            </a:r>
          </a:p>
          <a:p>
            <a:pPr marL="0" indent="0">
              <a:lnSpc>
                <a:spcPct val="120000"/>
              </a:lnSpc>
              <a:buNone/>
              <a:defRPr sz="2400"/>
            </a:pPr>
            <a:endParaRPr u="sng" dirty="0"/>
          </a:p>
          <a:p>
            <a:pPr marL="285750" indent="-285750">
              <a:lnSpc>
                <a:spcPct val="120000"/>
              </a:lnSpc>
              <a:defRPr sz="2400"/>
            </a:pPr>
            <a:r>
              <a:rPr sz="2900" dirty="0"/>
              <a:t>Zarka, P., 2007, Plasma interaction of exoplanets with their parent star and associated radio emissions, Planetary and Space Science 55, 598-617, and Zarka 2004, 2000 and 1998 cited in it.</a:t>
            </a:r>
          </a:p>
          <a:p>
            <a:pPr marL="285750" indent="-285750">
              <a:lnSpc>
                <a:spcPct val="120000"/>
              </a:lnSpc>
              <a:defRPr sz="2400"/>
            </a:pPr>
            <a:r>
              <a:rPr sz="2900" dirty="0"/>
              <a:t>Mauduit E., </a:t>
            </a:r>
            <a:r>
              <a:rPr sz="2900" dirty="0" err="1"/>
              <a:t>Griessmeier</a:t>
            </a:r>
            <a:r>
              <a:rPr sz="2900" dirty="0"/>
              <a:t> JM., et al., 2025, PALANTIR : Predicting Star-Planet Interactions in Radio (in prep)</a:t>
            </a:r>
          </a:p>
          <a:p>
            <a:pPr marL="285750" indent="-285750">
              <a:lnSpc>
                <a:spcPct val="120000"/>
              </a:lnSpc>
              <a:defRPr sz="2400"/>
            </a:pPr>
            <a:r>
              <a:rPr lang="fr-FR" sz="2900" dirty="0"/>
              <a:t>Mauduit E., 2024, Méthodes pour la détection d'exoplanètes en ondes radio basses fréquences. Sélection de cibles, identification des contaminations, méthodes de détection et applications à Jupiter, PhD </a:t>
            </a:r>
            <a:r>
              <a:rPr lang="fr-FR" sz="2900" dirty="0" err="1"/>
              <a:t>thesis</a:t>
            </a:r>
            <a:endParaRPr sz="2900" dirty="0"/>
          </a:p>
          <a:p>
            <a:pPr marL="285750" indent="-285750">
              <a:lnSpc>
                <a:spcPct val="120000"/>
              </a:lnSpc>
              <a:defRPr sz="2400"/>
            </a:pPr>
            <a:r>
              <a:rPr lang="fr-FR" sz="2900" dirty="0"/>
              <a:t>Brown S.F., et al., 1991, Zeeman-Doppler </a:t>
            </a:r>
            <a:r>
              <a:rPr lang="fr-FR" sz="2900" dirty="0" err="1"/>
              <a:t>imaging</a:t>
            </a:r>
            <a:r>
              <a:rPr lang="fr-FR" sz="2900" dirty="0"/>
              <a:t> of </a:t>
            </a:r>
            <a:r>
              <a:rPr lang="fr-FR" sz="2900" dirty="0" err="1"/>
              <a:t>solar</a:t>
            </a:r>
            <a:r>
              <a:rPr lang="fr-FR" sz="2900" dirty="0"/>
              <a:t>-type and AP stars. IV. Maximum </a:t>
            </a:r>
            <a:r>
              <a:rPr lang="fr-FR" sz="2900" dirty="0" err="1"/>
              <a:t>entropy</a:t>
            </a:r>
            <a:r>
              <a:rPr lang="fr-FR" sz="2900" dirty="0"/>
              <a:t> reconstruction of 2D </a:t>
            </a:r>
            <a:r>
              <a:rPr lang="fr-FR" sz="2900" dirty="0" err="1"/>
              <a:t>magnetic</a:t>
            </a:r>
            <a:r>
              <a:rPr lang="fr-FR" sz="2900" dirty="0"/>
              <a:t> topologies, </a:t>
            </a:r>
            <a:r>
              <a:rPr lang="fr-FR" sz="2900" dirty="0" err="1"/>
              <a:t>Astronomy</a:t>
            </a:r>
            <a:r>
              <a:rPr lang="fr-FR" sz="2900" dirty="0"/>
              <a:t> and </a:t>
            </a:r>
            <a:r>
              <a:rPr lang="fr-FR" sz="2900" dirty="0" err="1"/>
              <a:t>Astrophysics</a:t>
            </a:r>
            <a:r>
              <a:rPr lang="fr-FR" sz="2900" dirty="0"/>
              <a:t>, Vol. 250, p. 463 </a:t>
            </a:r>
            <a:endParaRPr sz="2900" dirty="0"/>
          </a:p>
          <a:p>
            <a:pPr marL="285750" indent="-285750">
              <a:lnSpc>
                <a:spcPct val="120000"/>
              </a:lnSpc>
              <a:defRPr sz="2400"/>
            </a:pPr>
            <a:r>
              <a:rPr lang="fr-FR" sz="2900" dirty="0"/>
              <a:t>Reines A., et al, 2022, </a:t>
            </a:r>
            <a:r>
              <a:rPr lang="fr-FR" sz="2900" dirty="0" err="1"/>
              <a:t>Magnetism</a:t>
            </a:r>
            <a:r>
              <a:rPr lang="fr-FR" sz="2900" dirty="0"/>
              <a:t>, rotation, and </a:t>
            </a:r>
            <a:r>
              <a:rPr lang="fr-FR" sz="2900" dirty="0" err="1"/>
              <a:t>nonthermal</a:t>
            </a:r>
            <a:r>
              <a:rPr lang="fr-FR" sz="2900" dirty="0"/>
              <a:t> </a:t>
            </a:r>
            <a:r>
              <a:rPr lang="fr-FR" sz="2900" dirty="0" err="1"/>
              <a:t>emission</a:t>
            </a:r>
            <a:r>
              <a:rPr lang="fr-FR" sz="2900" dirty="0"/>
              <a:t> in cool stars </a:t>
            </a:r>
            <a:r>
              <a:rPr lang="fr-FR" sz="2900" dirty="0" err="1"/>
              <a:t>Average</a:t>
            </a:r>
            <a:r>
              <a:rPr lang="fr-FR" sz="2900" dirty="0"/>
              <a:t> </a:t>
            </a:r>
            <a:r>
              <a:rPr lang="fr-FR" sz="2900" dirty="0" err="1"/>
              <a:t>magnetic</a:t>
            </a:r>
            <a:r>
              <a:rPr lang="fr-FR" sz="2900" dirty="0"/>
              <a:t> </a:t>
            </a:r>
            <a:r>
              <a:rPr lang="fr-FR" sz="2900" dirty="0" err="1"/>
              <a:t>field</a:t>
            </a:r>
            <a:r>
              <a:rPr lang="fr-FR" sz="2900" dirty="0"/>
              <a:t> </a:t>
            </a:r>
            <a:r>
              <a:rPr lang="fr-FR" sz="2900" dirty="0" err="1"/>
              <a:t>measurements</a:t>
            </a:r>
            <a:r>
              <a:rPr lang="fr-FR" sz="2900" dirty="0"/>
              <a:t> in 292 M </a:t>
            </a:r>
            <a:r>
              <a:rPr lang="fr-FR" sz="2900" dirty="0" err="1"/>
              <a:t>dwarfs</a:t>
            </a:r>
            <a:r>
              <a:rPr lang="fr-FR" sz="2900" dirty="0"/>
              <a:t>, </a:t>
            </a:r>
            <a:r>
              <a:rPr lang="fr-FR" sz="2900" dirty="0" err="1"/>
              <a:t>Astronomy</a:t>
            </a:r>
            <a:r>
              <a:rPr lang="fr-FR" sz="2900" dirty="0"/>
              <a:t> and </a:t>
            </a:r>
            <a:r>
              <a:rPr lang="fr-FR" sz="2900" dirty="0" err="1"/>
              <a:t>Astrophysics</a:t>
            </a:r>
            <a:r>
              <a:rPr lang="fr-FR" sz="2900" dirty="0"/>
              <a:t>, Vol. 662</a:t>
            </a:r>
          </a:p>
          <a:p>
            <a:pPr marL="285750" indent="-285750">
              <a:lnSpc>
                <a:spcPct val="72000"/>
              </a:lnSpc>
              <a:defRPr sz="2400"/>
            </a:pPr>
            <a:endParaRPr lang="fr-FR" dirty="0"/>
          </a:p>
        </p:txBody>
      </p:sp>
      <p:sp>
        <p:nvSpPr>
          <p:cNvPr id="358" name="Espace réservé du numéro de diapositive 3"/>
          <p:cNvSpPr txBox="1">
            <a:spLocks noGrp="1"/>
          </p:cNvSpPr>
          <p:nvPr>
            <p:ph type="sldNum" sz="quarter" idx="2"/>
          </p:nvPr>
        </p:nvSpPr>
        <p:spPr>
          <a:xfrm>
            <a:off x="11933375" y="125382"/>
            <a:ext cx="258625"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Titre 1"/>
          <p:cNvSpPr txBox="1">
            <a:spLocks noGrp="1"/>
          </p:cNvSpPr>
          <p:nvPr>
            <p:ph type="title"/>
          </p:nvPr>
        </p:nvSpPr>
        <p:spPr>
          <a:xfrm>
            <a:off x="838200" y="47827"/>
            <a:ext cx="10515600" cy="1325563"/>
          </a:xfrm>
          <a:prstGeom prst="rect">
            <a:avLst/>
          </a:prstGeom>
        </p:spPr>
        <p:txBody>
          <a:bodyPr/>
          <a:lstStyle>
            <a:lvl1pPr algn="ctr"/>
          </a:lstStyle>
          <a:p>
            <a:r>
              <a:t>K nearest neighbours method</a:t>
            </a:r>
          </a:p>
        </p:txBody>
      </p:sp>
      <p:sp>
        <p:nvSpPr>
          <p:cNvPr id="309" name="Espace réservé du contenu 2"/>
          <p:cNvSpPr txBox="1">
            <a:spLocks noGrp="1"/>
          </p:cNvSpPr>
          <p:nvPr>
            <p:ph type="body" idx="1"/>
          </p:nvPr>
        </p:nvSpPr>
        <p:spPr>
          <a:xfrm>
            <a:off x="838199" y="1762125"/>
            <a:ext cx="11004396" cy="4081189"/>
          </a:xfrm>
          <a:prstGeom prst="rect">
            <a:avLst/>
          </a:prstGeom>
        </p:spPr>
        <p:txBody>
          <a:bodyPr/>
          <a:lstStyle/>
          <a:p>
            <a:r>
              <a:t>Allows to estimate </a:t>
            </a:r>
            <a:r>
              <a:rPr>
                <a:latin typeface="Times New Roman"/>
                <a:ea typeface="Times New Roman"/>
                <a:cs typeface="Times New Roman"/>
                <a:sym typeface="Times New Roman"/>
              </a:rPr>
              <a:t>B</a:t>
            </a:r>
            <a:r>
              <a:rPr baseline="-5999">
                <a:latin typeface="Times New Roman"/>
                <a:ea typeface="Times New Roman"/>
                <a:cs typeface="Times New Roman"/>
                <a:sym typeface="Times New Roman"/>
              </a:rPr>
              <a:t>*</a:t>
            </a:r>
            <a:r>
              <a:t> for a given star based on its other stellar parameters and the catalog of measured </a:t>
            </a:r>
            <a:r>
              <a:rPr>
                <a:latin typeface="Times New Roman"/>
                <a:ea typeface="Times New Roman"/>
                <a:cs typeface="Times New Roman"/>
                <a:sym typeface="Times New Roman"/>
              </a:rPr>
              <a:t>B</a:t>
            </a:r>
            <a:r>
              <a:rPr baseline="-5999">
                <a:latin typeface="Times New Roman"/>
                <a:ea typeface="Times New Roman"/>
                <a:cs typeface="Times New Roman"/>
                <a:sym typeface="Times New Roman"/>
              </a:rPr>
              <a:t>*</a:t>
            </a:r>
          </a:p>
          <a:p>
            <a:endParaRPr baseline="-5999">
              <a:latin typeface="Times New Roman"/>
              <a:ea typeface="Times New Roman"/>
              <a:cs typeface="Times New Roman"/>
              <a:sym typeface="Times New Roman"/>
            </a:endParaRPr>
          </a:p>
          <a:p>
            <a:r>
              <a:t>We place each star of parameters (M, P, A, T</a:t>
            </a:r>
            <a:r>
              <a:rPr baseline="-5999"/>
              <a:t>eff</a:t>
            </a:r>
            <a:r>
              <a:t>,…) in a space where each parameter is an axis</a:t>
            </a:r>
          </a:p>
          <a:p>
            <a:endParaRPr/>
          </a:p>
          <a:p>
            <a:r>
              <a:t>To determine </a:t>
            </a:r>
            <a:r>
              <a:rPr>
                <a:latin typeface="Times New Roman"/>
                <a:ea typeface="Times New Roman"/>
                <a:cs typeface="Times New Roman"/>
                <a:sym typeface="Times New Roman"/>
              </a:rPr>
              <a:t>B</a:t>
            </a:r>
            <a:r>
              <a:rPr baseline="-25000">
                <a:latin typeface="Times New Roman"/>
                <a:ea typeface="Times New Roman"/>
                <a:cs typeface="Times New Roman"/>
                <a:sym typeface="Times New Roman"/>
              </a:rPr>
              <a:t>*i</a:t>
            </a:r>
            <a:r>
              <a:t> for a star of parameters (M</a:t>
            </a:r>
            <a:r>
              <a:rPr baseline="-25000"/>
              <a:t>i</a:t>
            </a:r>
            <a:r>
              <a:t>, P</a:t>
            </a:r>
            <a:r>
              <a:rPr baseline="-25000"/>
              <a:t>i</a:t>
            </a:r>
            <a:r>
              <a:t>, A</a:t>
            </a:r>
            <a:r>
              <a:rPr baseline="-25000"/>
              <a:t>i</a:t>
            </a:r>
            <a:r>
              <a:t>, T</a:t>
            </a:r>
            <a:r>
              <a:rPr baseline="-5999"/>
              <a:t>eff</a:t>
            </a:r>
            <a:r>
              <a:rPr baseline="-25000"/>
              <a:t>i</a:t>
            </a:r>
            <a:r>
              <a:t>, …) we take the average of </a:t>
            </a:r>
            <a:r>
              <a:rPr>
                <a:latin typeface="Times New Roman"/>
                <a:ea typeface="Times New Roman"/>
                <a:cs typeface="Times New Roman"/>
                <a:sym typeface="Times New Roman"/>
              </a:rPr>
              <a:t>B</a:t>
            </a:r>
            <a:r>
              <a:rPr baseline="-25000">
                <a:latin typeface="Times New Roman"/>
                <a:ea typeface="Times New Roman"/>
                <a:cs typeface="Times New Roman"/>
                <a:sym typeface="Times New Roman"/>
              </a:rPr>
              <a:t>*</a:t>
            </a:r>
            <a:r>
              <a:t> of the K nearest stars in that space.</a:t>
            </a:r>
          </a:p>
        </p:txBody>
      </p:sp>
      <p:sp>
        <p:nvSpPr>
          <p:cNvPr id="310" name="Espace réservé du numéro de diapositive 3"/>
          <p:cNvSpPr txBox="1">
            <a:spLocks noGrp="1"/>
          </p:cNvSpPr>
          <p:nvPr>
            <p:ph type="sldNum" sz="quarter" idx="2"/>
          </p:nvPr>
        </p:nvSpPr>
        <p:spPr>
          <a:xfrm>
            <a:off x="11933375" y="125382"/>
            <a:ext cx="258625"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22</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a21774.jpg" descr="pia21774.jpg"/>
          <p:cNvPicPr>
            <a:picLocks noChangeAspect="1"/>
          </p:cNvPicPr>
          <p:nvPr/>
        </p:nvPicPr>
        <p:blipFill>
          <a:blip r:embed="rId2"/>
          <a:stretch>
            <a:fillRect/>
          </a:stretch>
        </p:blipFill>
        <p:spPr>
          <a:xfrm>
            <a:off x="6805071" y="1679561"/>
            <a:ext cx="4878929" cy="4469596"/>
          </a:xfrm>
          <a:prstGeom prst="rect">
            <a:avLst/>
          </a:prstGeom>
          <a:ln w="12700">
            <a:miter lim="400000"/>
          </a:ln>
        </p:spPr>
      </p:pic>
      <p:pic>
        <p:nvPicPr>
          <p:cNvPr id="125" name="Image 3" descr="Image 3"/>
          <p:cNvPicPr>
            <a:picLocks noChangeAspect="1"/>
          </p:cNvPicPr>
          <p:nvPr/>
        </p:nvPicPr>
        <p:blipFill>
          <a:blip r:embed="rId3"/>
          <a:stretch>
            <a:fillRect/>
          </a:stretch>
        </p:blipFill>
        <p:spPr>
          <a:xfrm rot="20968638">
            <a:off x="7328269" y="1453270"/>
            <a:ext cx="3124531" cy="1638818"/>
          </a:xfrm>
          <a:prstGeom prst="rect">
            <a:avLst/>
          </a:prstGeom>
          <a:ln w="12700">
            <a:miter lim="400000"/>
          </a:ln>
        </p:spPr>
      </p:pic>
      <p:sp>
        <p:nvSpPr>
          <p:cNvPr id="126" name="ZoneTexte 2"/>
          <p:cNvSpPr txBox="1"/>
          <p:nvPr/>
        </p:nvSpPr>
        <p:spPr>
          <a:xfrm>
            <a:off x="279407" y="1764095"/>
            <a:ext cx="6361137" cy="2092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sz="2000"/>
            </a:pPr>
            <a:r>
              <a:rPr dirty="0"/>
              <a:t>Electron Cyclotron Maser (ECM) emissions</a:t>
            </a:r>
          </a:p>
          <a:p>
            <a:pPr marL="285750" indent="-285750">
              <a:buSzPct val="100000"/>
              <a:buFont typeface="Arial"/>
              <a:buChar char="•"/>
              <a:defRPr sz="2000"/>
            </a:pPr>
            <a:r>
              <a:rPr dirty="0"/>
              <a:t>ECM driven by several mechanisms:</a:t>
            </a:r>
          </a:p>
          <a:p>
            <a:pPr marL="742950" lvl="1" indent="-285750">
              <a:buSzPct val="100000"/>
              <a:buFont typeface="Arial"/>
              <a:buChar char="•"/>
            </a:pPr>
            <a:r>
              <a:rPr dirty="0"/>
              <a:t>Auroral (≤ 40 MHz)</a:t>
            </a:r>
          </a:p>
          <a:p>
            <a:pPr marL="742950" lvl="1" indent="-285750">
              <a:buSzPct val="100000"/>
              <a:buFont typeface="Arial"/>
              <a:buChar char="•"/>
            </a:pPr>
            <a:r>
              <a:rPr dirty="0"/>
              <a:t>Jupiter</a:t>
            </a:r>
            <a:r>
              <a:rPr lang="fr-FR" dirty="0"/>
              <a:t>-Moon</a:t>
            </a:r>
            <a:r>
              <a:rPr dirty="0"/>
              <a:t> magnetic interaction (generalized to </a:t>
            </a:r>
            <a:r>
              <a:rPr lang="fr-FR" dirty="0"/>
              <a:t>Star-Planet</a:t>
            </a:r>
            <a:r>
              <a:rPr dirty="0"/>
              <a:t> </a:t>
            </a:r>
            <a:r>
              <a:rPr lang="fr-FR" dirty="0"/>
              <a:t>I</a:t>
            </a:r>
            <a:r>
              <a:rPr dirty="0" err="1"/>
              <a:t>nteraction</a:t>
            </a:r>
            <a:r>
              <a:rPr dirty="0"/>
              <a:t> ≤ a few 100s MHz)</a:t>
            </a:r>
          </a:p>
          <a:p>
            <a:pPr marL="742950" lvl="1" indent="-285750">
              <a:buSzPct val="100000"/>
              <a:buFont typeface="Arial"/>
              <a:buChar char="•"/>
            </a:pPr>
            <a:r>
              <a:rPr dirty="0"/>
              <a:t>(corotation breakdown for corotating magnetospheric plasma)</a:t>
            </a:r>
          </a:p>
        </p:txBody>
      </p:sp>
      <p:pic>
        <p:nvPicPr>
          <p:cNvPr id="127" name="DAM-IoB.pdf" descr="DAM-IoB.pdf"/>
          <p:cNvPicPr>
            <a:picLocks noChangeAspect="1"/>
          </p:cNvPicPr>
          <p:nvPr/>
        </p:nvPicPr>
        <p:blipFill>
          <a:blip r:embed="rId4"/>
          <a:srcRect t="10343"/>
          <a:stretch>
            <a:fillRect/>
          </a:stretch>
        </p:blipFill>
        <p:spPr>
          <a:xfrm>
            <a:off x="493751" y="4238808"/>
            <a:ext cx="5932450" cy="2156164"/>
          </a:xfrm>
          <a:prstGeom prst="rect">
            <a:avLst/>
          </a:prstGeom>
          <a:ln w="12700">
            <a:miter lim="400000"/>
          </a:ln>
        </p:spPr>
      </p:pic>
      <p:sp>
        <p:nvSpPr>
          <p:cNvPr id="128" name="Rectangle 17"/>
          <p:cNvSpPr/>
          <p:nvPr/>
        </p:nvSpPr>
        <p:spPr>
          <a:xfrm>
            <a:off x="2270511" y="4493940"/>
            <a:ext cx="2118734" cy="1248938"/>
          </a:xfrm>
          <a:prstGeom prst="rect">
            <a:avLst/>
          </a:prstGeom>
          <a:ln w="38100">
            <a:solidFill>
              <a:srgbClr val="FF0000"/>
            </a:solidFill>
            <a:miter/>
          </a:ln>
        </p:spPr>
        <p:txBody>
          <a:bodyPr lIns="45719" rIns="45719" anchor="ctr"/>
          <a:lstStyle/>
          <a:p>
            <a:pPr algn="ctr">
              <a:defRPr>
                <a:solidFill>
                  <a:srgbClr val="FFFFFF"/>
                </a:solidFill>
              </a:defRPr>
            </a:pPr>
            <a:endParaRPr/>
          </a:p>
        </p:txBody>
      </p:sp>
      <p:sp>
        <p:nvSpPr>
          <p:cNvPr id="129" name="Rectangle 18"/>
          <p:cNvSpPr/>
          <p:nvPr/>
        </p:nvSpPr>
        <p:spPr>
          <a:xfrm>
            <a:off x="4514505" y="5016333"/>
            <a:ext cx="1449659" cy="847494"/>
          </a:xfrm>
          <a:prstGeom prst="rect">
            <a:avLst/>
          </a:prstGeom>
          <a:ln w="38100">
            <a:solidFill>
              <a:srgbClr val="FF0000"/>
            </a:solidFill>
            <a:miter/>
          </a:ln>
        </p:spPr>
        <p:txBody>
          <a:bodyPr lIns="45719" rIns="45719" anchor="ctr"/>
          <a:lstStyle/>
          <a:p>
            <a:pPr algn="ctr">
              <a:defRPr>
                <a:solidFill>
                  <a:srgbClr val="FFFFFF"/>
                </a:solidFill>
              </a:defRPr>
            </a:pPr>
            <a:endParaRPr/>
          </a:p>
        </p:txBody>
      </p:sp>
      <p:sp>
        <p:nvSpPr>
          <p:cNvPr id="130" name="Connecteur droit avec flèche 19"/>
          <p:cNvSpPr/>
          <p:nvPr/>
        </p:nvSpPr>
        <p:spPr>
          <a:xfrm flipH="1">
            <a:off x="4389243" y="2150914"/>
            <a:ext cx="3413513" cy="2421085"/>
          </a:xfrm>
          <a:prstGeom prst="line">
            <a:avLst/>
          </a:prstGeom>
          <a:ln w="38100">
            <a:solidFill>
              <a:srgbClr val="FF0000"/>
            </a:solidFill>
            <a:miter/>
            <a:tailEnd type="triangle"/>
          </a:ln>
        </p:spPr>
        <p:txBody>
          <a:bodyPr lIns="45719" rIns="45719"/>
          <a:lstStyle/>
          <a:p>
            <a:endParaRPr/>
          </a:p>
        </p:txBody>
      </p:sp>
      <p:sp>
        <p:nvSpPr>
          <p:cNvPr id="131" name="Connecteur droit avec flèche 22"/>
          <p:cNvSpPr/>
          <p:nvPr/>
        </p:nvSpPr>
        <p:spPr>
          <a:xfrm flipH="1">
            <a:off x="5850973" y="2150914"/>
            <a:ext cx="3888772" cy="2844831"/>
          </a:xfrm>
          <a:prstGeom prst="line">
            <a:avLst/>
          </a:prstGeom>
          <a:ln w="38100">
            <a:solidFill>
              <a:srgbClr val="FF0000"/>
            </a:solidFill>
            <a:miter/>
            <a:tailEnd type="triangle"/>
          </a:ln>
        </p:spPr>
        <p:txBody>
          <a:bodyPr lIns="45719" rIns="45719"/>
          <a:lstStyle/>
          <a:p>
            <a:endParaRPr/>
          </a:p>
        </p:txBody>
      </p:sp>
      <p:sp>
        <p:nvSpPr>
          <p:cNvPr id="132" name="Espace réservé du numéro de diapositive 8"/>
          <p:cNvSpPr txBox="1">
            <a:spLocks noGrp="1"/>
          </p:cNvSpPr>
          <p:nvPr>
            <p:ph type="sldNum" sz="quarter" idx="2"/>
          </p:nvPr>
        </p:nvSpPr>
        <p:spPr>
          <a:xfrm>
            <a:off x="12010617" y="125382"/>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
        <p:nvSpPr>
          <p:cNvPr id="133" name="Titre 1"/>
          <p:cNvSpPr txBox="1">
            <a:spLocks noGrp="1"/>
          </p:cNvSpPr>
          <p:nvPr>
            <p:ph type="title"/>
          </p:nvPr>
        </p:nvSpPr>
        <p:spPr>
          <a:xfrm>
            <a:off x="838200" y="47827"/>
            <a:ext cx="10515600" cy="1325563"/>
          </a:xfrm>
          <a:prstGeom prst="rect">
            <a:avLst/>
          </a:prstGeom>
        </p:spPr>
        <p:txBody>
          <a:bodyPr/>
          <a:lstStyle/>
          <a:p>
            <a:r>
              <a:t>Low-frequency radio emissions in solar system</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re 1"/>
          <p:cNvSpPr txBox="1">
            <a:spLocks noGrp="1"/>
          </p:cNvSpPr>
          <p:nvPr>
            <p:ph type="title"/>
          </p:nvPr>
        </p:nvSpPr>
        <p:spPr>
          <a:xfrm>
            <a:off x="838200" y="47827"/>
            <a:ext cx="10515600" cy="1325563"/>
          </a:xfrm>
          <a:prstGeom prst="rect">
            <a:avLst/>
          </a:prstGeom>
        </p:spPr>
        <p:txBody>
          <a:bodyPr/>
          <a:lstStyle>
            <a:lvl1pPr algn="ctr"/>
          </a:lstStyle>
          <a:p>
            <a:r>
              <a:t>(Exo-)Planetary radio emissions</a:t>
            </a:r>
          </a:p>
        </p:txBody>
      </p:sp>
      <p:pic>
        <p:nvPicPr>
          <p:cNvPr id="136" name="vidéo-collée.png" descr="vidéo-collée.png"/>
          <p:cNvPicPr>
            <a:picLocks noChangeAspect="1"/>
          </p:cNvPicPr>
          <p:nvPr/>
        </p:nvPicPr>
        <p:blipFill>
          <a:blip r:embed="rId3"/>
          <a:stretch>
            <a:fillRect/>
          </a:stretch>
        </p:blipFill>
        <p:spPr>
          <a:xfrm>
            <a:off x="6716372" y="1546510"/>
            <a:ext cx="4699943" cy="4385915"/>
          </a:xfrm>
          <a:prstGeom prst="rect">
            <a:avLst/>
          </a:prstGeom>
          <a:ln w="12700">
            <a:miter lim="400000"/>
          </a:ln>
        </p:spPr>
      </p:pic>
      <p:sp>
        <p:nvSpPr>
          <p:cNvPr id="137" name="Solar System"/>
          <p:cNvSpPr txBox="1"/>
          <p:nvPr/>
        </p:nvSpPr>
        <p:spPr>
          <a:xfrm>
            <a:off x="7821802" y="3396128"/>
            <a:ext cx="870696" cy="228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200"/>
            </a:lvl1pPr>
          </a:lstStyle>
          <a:p>
            <a:r>
              <a:t>Solar System</a:t>
            </a:r>
          </a:p>
        </p:txBody>
      </p:sp>
      <p:sp>
        <p:nvSpPr>
          <p:cNvPr id="138" name="ZoneTexte 14"/>
          <p:cNvSpPr txBox="1"/>
          <p:nvPr/>
        </p:nvSpPr>
        <p:spPr>
          <a:xfrm>
            <a:off x="670559" y="1823374"/>
            <a:ext cx="5374334" cy="2602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Font typeface="Arial"/>
              <a:buChar char="•"/>
              <a:defRPr sz="2400"/>
            </a:pPr>
            <a:r>
              <a:rPr dirty="0"/>
              <a:t>In flow-obstacle interactions in our solar system, the emitted radio power seems proportional to the incident magnetic power (Poynting flux) on the obstacle : </a:t>
            </a:r>
            <a:r>
              <a:rPr u="sng" dirty="0"/>
              <a:t>Radio-Magnetic Scaling Law</a:t>
            </a:r>
          </a:p>
          <a:p>
            <a:pPr marL="285750" indent="-285750">
              <a:buSzPct val="100000"/>
              <a:buFont typeface="Arial"/>
              <a:buChar char="•"/>
              <a:defRPr sz="2400"/>
            </a:pPr>
            <a:endParaRPr u="sng" dirty="0"/>
          </a:p>
          <a:p>
            <a:pPr marL="342900" indent="-342900">
              <a:buSzPct val="100000"/>
              <a:buFont typeface="Wingdings-Regular"/>
              <a:buChar char="➢"/>
              <a:defRPr sz="2400"/>
            </a:pPr>
            <a:r>
              <a:rPr dirty="0"/>
              <a:t>Is it verified in other solar systems?</a:t>
            </a:r>
          </a:p>
        </p:txBody>
      </p:sp>
      <p:sp>
        <p:nvSpPr>
          <p:cNvPr id="139" name="Espace réservé du numéro de diapositive 3"/>
          <p:cNvSpPr txBox="1">
            <a:spLocks noGrp="1"/>
          </p:cNvSpPr>
          <p:nvPr>
            <p:ph type="sldNum" sz="quarter" idx="2"/>
          </p:nvPr>
        </p:nvSpPr>
        <p:spPr>
          <a:xfrm>
            <a:off x="12010617" y="125382"/>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sp>
        <p:nvSpPr>
          <p:cNvPr id="140" name="[Zarka, 2007]"/>
          <p:cNvSpPr txBox="1"/>
          <p:nvPr/>
        </p:nvSpPr>
        <p:spPr>
          <a:xfrm>
            <a:off x="8786519" y="6037046"/>
            <a:ext cx="1050700" cy="28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vl1pPr>
          </a:lstStyle>
          <a:p>
            <a:r>
              <a:t>[Zarka, 2007]</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D0011-E447-2EA9-29E9-E7F441A40359}"/>
            </a:ext>
          </a:extLst>
        </p:cNvPr>
        <p:cNvGrpSpPr/>
        <p:nvPr/>
      </p:nvGrpSpPr>
      <p:grpSpPr>
        <a:xfrm>
          <a:off x="0" y="0"/>
          <a:ext cx="0" cy="0"/>
          <a:chOff x="0" y="0"/>
          <a:chExt cx="0" cy="0"/>
        </a:xfrm>
      </p:grpSpPr>
      <p:sp>
        <p:nvSpPr>
          <p:cNvPr id="135" name="Titre 1">
            <a:extLst>
              <a:ext uri="{FF2B5EF4-FFF2-40B4-BE49-F238E27FC236}">
                <a16:creationId xmlns:a16="http://schemas.microsoft.com/office/drawing/2014/main" id="{E321FAFC-538B-FA33-93EF-2A78323F55F2}"/>
              </a:ext>
            </a:extLst>
          </p:cNvPr>
          <p:cNvSpPr txBox="1">
            <a:spLocks noGrp="1"/>
          </p:cNvSpPr>
          <p:nvPr>
            <p:ph type="title"/>
          </p:nvPr>
        </p:nvSpPr>
        <p:spPr>
          <a:xfrm>
            <a:off x="838200" y="47827"/>
            <a:ext cx="10515600" cy="1325563"/>
          </a:xfrm>
          <a:prstGeom prst="rect">
            <a:avLst/>
          </a:prstGeom>
        </p:spPr>
        <p:txBody>
          <a:bodyPr/>
          <a:lstStyle>
            <a:lvl1pPr algn="ctr"/>
          </a:lstStyle>
          <a:p>
            <a:r>
              <a:t>(Exo-)Planetary radio emissions</a:t>
            </a:r>
          </a:p>
        </p:txBody>
      </p:sp>
      <p:pic>
        <p:nvPicPr>
          <p:cNvPr id="136" name="vidéo-collée.png" descr="vidéo-collée.png">
            <a:extLst>
              <a:ext uri="{FF2B5EF4-FFF2-40B4-BE49-F238E27FC236}">
                <a16:creationId xmlns:a16="http://schemas.microsoft.com/office/drawing/2014/main" id="{92CABDF6-DCB8-C04D-F883-54ED343757BA}"/>
              </a:ext>
            </a:extLst>
          </p:cNvPr>
          <p:cNvPicPr>
            <a:picLocks noChangeAspect="1"/>
          </p:cNvPicPr>
          <p:nvPr/>
        </p:nvPicPr>
        <p:blipFill>
          <a:blip r:embed="rId3"/>
          <a:stretch>
            <a:fillRect/>
          </a:stretch>
        </p:blipFill>
        <p:spPr>
          <a:xfrm>
            <a:off x="6716372" y="1546510"/>
            <a:ext cx="4699943" cy="4385915"/>
          </a:xfrm>
          <a:prstGeom prst="rect">
            <a:avLst/>
          </a:prstGeom>
          <a:ln w="12700">
            <a:miter lim="400000"/>
          </a:ln>
        </p:spPr>
      </p:pic>
      <p:sp>
        <p:nvSpPr>
          <p:cNvPr id="137" name="Solar System">
            <a:extLst>
              <a:ext uri="{FF2B5EF4-FFF2-40B4-BE49-F238E27FC236}">
                <a16:creationId xmlns:a16="http://schemas.microsoft.com/office/drawing/2014/main" id="{FF42D597-4005-3271-BFAA-BCEDC868BDCF}"/>
              </a:ext>
            </a:extLst>
          </p:cNvPr>
          <p:cNvSpPr txBox="1"/>
          <p:nvPr/>
        </p:nvSpPr>
        <p:spPr>
          <a:xfrm>
            <a:off x="7821802" y="3396128"/>
            <a:ext cx="870696" cy="228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200"/>
            </a:lvl1pPr>
          </a:lstStyle>
          <a:p>
            <a:r>
              <a:t>Solar System</a:t>
            </a:r>
          </a:p>
        </p:txBody>
      </p:sp>
      <p:sp>
        <p:nvSpPr>
          <p:cNvPr id="138" name="ZoneTexte 14">
            <a:extLst>
              <a:ext uri="{FF2B5EF4-FFF2-40B4-BE49-F238E27FC236}">
                <a16:creationId xmlns:a16="http://schemas.microsoft.com/office/drawing/2014/main" id="{BF02D78C-1681-DF15-17AB-5B8C30B5014E}"/>
              </a:ext>
            </a:extLst>
          </p:cNvPr>
          <p:cNvSpPr txBox="1"/>
          <p:nvPr/>
        </p:nvSpPr>
        <p:spPr>
          <a:xfrm>
            <a:off x="670559" y="1823374"/>
            <a:ext cx="5374334" cy="26022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85750" indent="-285750">
              <a:buSzPct val="100000"/>
              <a:buFont typeface="Arial"/>
              <a:buChar char="•"/>
              <a:defRPr sz="2400"/>
            </a:pPr>
            <a:r>
              <a:rPr dirty="0"/>
              <a:t>In flow-obstacle interactions in our solar system, the emitted radio power seems proportional to the incident magnetic power (Poynting flux) on the obstacle : </a:t>
            </a:r>
            <a:r>
              <a:rPr u="sng" dirty="0"/>
              <a:t>Radio-Magnetic Scaling Law</a:t>
            </a:r>
          </a:p>
          <a:p>
            <a:pPr marL="285750" indent="-285750">
              <a:buSzPct val="100000"/>
              <a:buFont typeface="Arial"/>
              <a:buChar char="•"/>
              <a:defRPr sz="2400"/>
            </a:pPr>
            <a:endParaRPr u="sng" dirty="0"/>
          </a:p>
          <a:p>
            <a:pPr marL="342900" indent="-342900">
              <a:buSzPct val="100000"/>
              <a:buFont typeface="Wingdings-Regular"/>
              <a:buChar char="➢"/>
              <a:defRPr sz="2400"/>
            </a:pPr>
            <a:r>
              <a:rPr dirty="0"/>
              <a:t>Is it verified in other solar systems?</a:t>
            </a:r>
          </a:p>
        </p:txBody>
      </p:sp>
      <p:sp>
        <p:nvSpPr>
          <p:cNvPr id="139" name="Espace réservé du numéro de diapositive 3">
            <a:extLst>
              <a:ext uri="{FF2B5EF4-FFF2-40B4-BE49-F238E27FC236}">
                <a16:creationId xmlns:a16="http://schemas.microsoft.com/office/drawing/2014/main" id="{4105E0D3-2DB4-A1EB-7C6B-EA78C9049384}"/>
              </a:ext>
            </a:extLst>
          </p:cNvPr>
          <p:cNvSpPr txBox="1">
            <a:spLocks noGrp="1"/>
          </p:cNvSpPr>
          <p:nvPr>
            <p:ph type="sldNum" sz="quarter" idx="2"/>
          </p:nvPr>
        </p:nvSpPr>
        <p:spPr>
          <a:xfrm>
            <a:off x="12010617" y="125382"/>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
        <p:nvSpPr>
          <p:cNvPr id="140" name="[Zarka, 2007]">
            <a:extLst>
              <a:ext uri="{FF2B5EF4-FFF2-40B4-BE49-F238E27FC236}">
                <a16:creationId xmlns:a16="http://schemas.microsoft.com/office/drawing/2014/main" id="{E267E743-BFD9-52B9-11A3-4F53FDEAF6CC}"/>
              </a:ext>
            </a:extLst>
          </p:cNvPr>
          <p:cNvSpPr txBox="1"/>
          <p:nvPr/>
        </p:nvSpPr>
        <p:spPr>
          <a:xfrm>
            <a:off x="8786519" y="6037046"/>
            <a:ext cx="1050700" cy="280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400"/>
            </a:lvl1pPr>
          </a:lstStyle>
          <a:p>
            <a:r>
              <a:t>[Zarka, 2007]</a:t>
            </a:r>
          </a:p>
        </p:txBody>
      </p:sp>
      <p:grpSp>
        <p:nvGrpSpPr>
          <p:cNvPr id="148" name="Grouper">
            <a:extLst>
              <a:ext uri="{FF2B5EF4-FFF2-40B4-BE49-F238E27FC236}">
                <a16:creationId xmlns:a16="http://schemas.microsoft.com/office/drawing/2014/main" id="{F262E0A7-4022-3426-47E3-37A4C5082503}"/>
              </a:ext>
            </a:extLst>
          </p:cNvPr>
          <p:cNvGrpSpPr/>
          <p:nvPr/>
        </p:nvGrpSpPr>
        <p:grpSpPr>
          <a:xfrm>
            <a:off x="634836" y="1670601"/>
            <a:ext cx="10578129" cy="3623144"/>
            <a:chOff x="0" y="0"/>
            <a:chExt cx="10578128" cy="3623142"/>
          </a:xfrm>
        </p:grpSpPr>
        <p:grpSp>
          <p:nvGrpSpPr>
            <p:cNvPr id="146" name="Grouper">
              <a:extLst>
                <a:ext uri="{FF2B5EF4-FFF2-40B4-BE49-F238E27FC236}">
                  <a16:creationId xmlns:a16="http://schemas.microsoft.com/office/drawing/2014/main" id="{AFF696CA-02E2-B7BA-4AC8-899E202F03F7}"/>
                </a:ext>
              </a:extLst>
            </p:cNvPr>
            <p:cNvGrpSpPr/>
            <p:nvPr/>
          </p:nvGrpSpPr>
          <p:grpSpPr>
            <a:xfrm>
              <a:off x="9050970" y="0"/>
              <a:ext cx="1527159" cy="3623143"/>
              <a:chOff x="0" y="0"/>
              <a:chExt cx="1527157" cy="3623142"/>
            </a:xfrm>
          </p:grpSpPr>
          <p:sp>
            <p:nvSpPr>
              <p:cNvPr id="141" name="Rectangle">
                <a:extLst>
                  <a:ext uri="{FF2B5EF4-FFF2-40B4-BE49-F238E27FC236}">
                    <a16:creationId xmlns:a16="http://schemas.microsoft.com/office/drawing/2014/main" id="{45E41323-3AF6-013A-8806-41D0E6A9E2F0}"/>
                  </a:ext>
                </a:extLst>
              </p:cNvPr>
              <p:cNvSpPr/>
              <p:nvPr/>
            </p:nvSpPr>
            <p:spPr>
              <a:xfrm>
                <a:off x="60462" y="0"/>
                <a:ext cx="1076866" cy="3623143"/>
              </a:xfrm>
              <a:prstGeom prst="rect">
                <a:avLst/>
              </a:prstGeom>
              <a:solidFill>
                <a:srgbClr val="FF9300">
                  <a:alpha val="31460"/>
                </a:srgbClr>
              </a:solidFill>
              <a:ln w="12700" cap="flat">
                <a:noFill/>
                <a:miter lim="400000"/>
              </a:ln>
              <a:effectLst/>
            </p:spPr>
            <p:txBody>
              <a:bodyPr wrap="square" lIns="50800" tIns="50800" rIns="50800" bIns="50800" numCol="1" anchor="ctr">
                <a:noAutofit/>
              </a:bodyPr>
              <a:lstStyle/>
              <a:p>
                <a:pPr algn="ctr" defTabSz="584200">
                  <a:defRPr sz="2200">
                    <a:solidFill>
                      <a:srgbClr val="FFFFFF"/>
                    </a:solidFill>
                    <a:latin typeface="Helvetica Neue Medium"/>
                    <a:ea typeface="Helvetica Neue Medium"/>
                    <a:cs typeface="Helvetica Neue Medium"/>
                    <a:sym typeface="Helvetica Neue Medium"/>
                  </a:defRPr>
                </a:pPr>
                <a:endParaRPr/>
              </a:p>
            </p:txBody>
          </p:sp>
          <p:pic>
            <p:nvPicPr>
              <p:cNvPr id="142" name="image.png" descr="image.png">
                <a:extLst>
                  <a:ext uri="{FF2B5EF4-FFF2-40B4-BE49-F238E27FC236}">
                    <a16:creationId xmlns:a16="http://schemas.microsoft.com/office/drawing/2014/main" id="{963E08F0-5F6F-EC96-2D5B-10912B665FF8}"/>
                  </a:ext>
                </a:extLst>
              </p:cNvPr>
              <p:cNvPicPr>
                <a:picLocks noChangeAspect="1"/>
              </p:cNvPicPr>
              <p:nvPr/>
            </p:nvPicPr>
            <p:blipFill>
              <a:blip r:embed="rId4"/>
              <a:stretch>
                <a:fillRect/>
              </a:stretch>
            </p:blipFill>
            <p:spPr>
              <a:xfrm>
                <a:off x="69424" y="2319755"/>
                <a:ext cx="1074485" cy="901292"/>
              </a:xfrm>
              <a:prstGeom prst="rect">
                <a:avLst/>
              </a:prstGeom>
              <a:ln w="12700" cap="flat">
                <a:noFill/>
                <a:miter lim="400000"/>
              </a:ln>
              <a:effectLst/>
            </p:spPr>
          </p:pic>
          <p:sp>
            <p:nvSpPr>
              <p:cNvPr id="143" name="Hot Jupiter">
                <a:extLst>
                  <a:ext uri="{FF2B5EF4-FFF2-40B4-BE49-F238E27FC236}">
                    <a16:creationId xmlns:a16="http://schemas.microsoft.com/office/drawing/2014/main" id="{6FB410A6-07EC-C486-2292-3DBA5B5495E7}"/>
                  </a:ext>
                </a:extLst>
              </p:cNvPr>
              <p:cNvSpPr/>
              <p:nvPr/>
            </p:nvSpPr>
            <p:spPr>
              <a:xfrm>
                <a:off x="175598" y="2068865"/>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numCol="1" anchor="ctr">
                <a:spAutoFit/>
              </a:bodyPr>
              <a:lstStyle>
                <a:lvl1pPr>
                  <a:defRPr sz="1200"/>
                </a:lvl1pPr>
              </a:lstStyle>
              <a:p>
                <a:r>
                  <a:t>Hot Jupiters</a:t>
                </a:r>
              </a:p>
            </p:txBody>
          </p:sp>
          <p:sp>
            <p:nvSpPr>
              <p:cNvPr id="144" name="ZoneTexte 2">
                <a:extLst>
                  <a:ext uri="{FF2B5EF4-FFF2-40B4-BE49-F238E27FC236}">
                    <a16:creationId xmlns:a16="http://schemas.microsoft.com/office/drawing/2014/main" id="{FE30B120-A0FB-0205-A852-01F1F4289FDC}"/>
                  </a:ext>
                </a:extLst>
              </p:cNvPr>
              <p:cNvSpPr/>
              <p:nvPr/>
            </p:nvSpPr>
            <p:spPr>
              <a:xfrm>
                <a:off x="1230487" y="568637"/>
                <a:ext cx="29667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b="1">
                    <a:solidFill>
                      <a:srgbClr val="FF0000"/>
                    </a:solidFill>
                  </a:defRPr>
                </a:lvl1pPr>
              </a:lstStyle>
              <a:p>
                <a:r>
                  <a:t>?</a:t>
                </a:r>
              </a:p>
            </p:txBody>
          </p:sp>
          <p:sp>
            <p:nvSpPr>
              <p:cNvPr id="145" name="Ellipse 13">
                <a:extLst>
                  <a:ext uri="{FF2B5EF4-FFF2-40B4-BE49-F238E27FC236}">
                    <a16:creationId xmlns:a16="http://schemas.microsoft.com/office/drawing/2014/main" id="{50C4A151-F21F-16FD-7FF9-F73463A77E58}"/>
                  </a:ext>
                </a:extLst>
              </p:cNvPr>
              <p:cNvSpPr/>
              <p:nvPr/>
            </p:nvSpPr>
            <p:spPr>
              <a:xfrm>
                <a:off x="0" y="110326"/>
                <a:ext cx="1175234" cy="1287464"/>
              </a:xfrm>
              <a:prstGeom prst="ellipse">
                <a:avLst/>
              </a:prstGeom>
              <a:noFill/>
              <a:ln w="38100" cap="flat">
                <a:solidFill>
                  <a:srgbClr val="FF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147" name="Test via observation of exoplanet systems where the incident magnetic power is strong">
              <a:extLst>
                <a:ext uri="{FF2B5EF4-FFF2-40B4-BE49-F238E27FC236}">
                  <a16:creationId xmlns:a16="http://schemas.microsoft.com/office/drawing/2014/main" id="{8DE20356-9F92-DB7E-D709-D03919E38DF5}"/>
                </a:ext>
              </a:extLst>
            </p:cNvPr>
            <p:cNvSpPr/>
            <p:nvPr/>
          </p:nvSpPr>
          <p:spPr>
            <a:xfrm>
              <a:off x="0" y="3141505"/>
              <a:ext cx="469979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marL="342900" indent="-342900">
                <a:buSzPct val="100000"/>
                <a:buFont typeface="Wingdings-Regular"/>
                <a:buChar char="➢"/>
                <a:defRPr sz="2400"/>
              </a:pPr>
              <a:r>
                <a:t>Test via observation of exoplanet systems where the incident magnetic power is strong</a:t>
              </a:r>
            </a:p>
          </p:txBody>
        </p:sp>
      </p:grpSp>
    </p:spTree>
    <p:extLst>
      <p:ext uri="{BB962C8B-B14F-4D97-AF65-F5344CB8AC3E}">
        <p14:creationId xmlns:p14="http://schemas.microsoft.com/office/powerpoint/2010/main" val="196531278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717CA-A633-C0A9-06B7-F3EA90293C87}"/>
            </a:ext>
          </a:extLst>
        </p:cNvPr>
        <p:cNvGrpSpPr/>
        <p:nvPr/>
      </p:nvGrpSpPr>
      <p:grpSpPr>
        <a:xfrm>
          <a:off x="0" y="0"/>
          <a:ext cx="0" cy="0"/>
          <a:chOff x="0" y="0"/>
          <a:chExt cx="0" cy="0"/>
        </a:xfrm>
      </p:grpSpPr>
      <p:sp>
        <p:nvSpPr>
          <p:cNvPr id="135" name="Titre 1">
            <a:extLst>
              <a:ext uri="{FF2B5EF4-FFF2-40B4-BE49-F238E27FC236}">
                <a16:creationId xmlns:a16="http://schemas.microsoft.com/office/drawing/2014/main" id="{0A199A30-2D92-F2F7-34BA-3A8F5FCC963F}"/>
              </a:ext>
            </a:extLst>
          </p:cNvPr>
          <p:cNvSpPr txBox="1">
            <a:spLocks noGrp="1"/>
          </p:cNvSpPr>
          <p:nvPr>
            <p:ph type="title"/>
          </p:nvPr>
        </p:nvSpPr>
        <p:spPr>
          <a:xfrm>
            <a:off x="838200" y="47827"/>
            <a:ext cx="10515600" cy="1325563"/>
          </a:xfrm>
          <a:prstGeom prst="rect">
            <a:avLst/>
          </a:prstGeom>
        </p:spPr>
        <p:txBody>
          <a:bodyPr/>
          <a:lstStyle>
            <a:lvl1pPr algn="ctr"/>
          </a:lstStyle>
          <a:p>
            <a:r>
              <a:rPr lang="fr-FR" dirty="0"/>
              <a:t>Target </a:t>
            </a:r>
            <a:r>
              <a:rPr lang="fr-FR" dirty="0" err="1"/>
              <a:t>prediction</a:t>
            </a:r>
            <a:endParaRPr dirty="0"/>
          </a:p>
        </p:txBody>
      </p:sp>
      <p:sp>
        <p:nvSpPr>
          <p:cNvPr id="139" name="Espace réservé du numéro de diapositive 3">
            <a:extLst>
              <a:ext uri="{FF2B5EF4-FFF2-40B4-BE49-F238E27FC236}">
                <a16:creationId xmlns:a16="http://schemas.microsoft.com/office/drawing/2014/main" id="{18F6267E-D96A-6809-D436-B63EF43AC336}"/>
              </a:ext>
            </a:extLst>
          </p:cNvPr>
          <p:cNvSpPr txBox="1">
            <a:spLocks noGrp="1"/>
          </p:cNvSpPr>
          <p:nvPr>
            <p:ph type="sldNum" sz="quarter" idx="2"/>
          </p:nvPr>
        </p:nvSpPr>
        <p:spPr>
          <a:xfrm>
            <a:off x="12010617" y="125382"/>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
        <p:nvSpPr>
          <p:cNvPr id="6" name="ZoneTexte 5">
            <a:extLst>
              <a:ext uri="{FF2B5EF4-FFF2-40B4-BE49-F238E27FC236}">
                <a16:creationId xmlns:a16="http://schemas.microsoft.com/office/drawing/2014/main" id="{EE8E19E2-9F4B-2ADC-58F8-82198A7BD30A}"/>
              </a:ext>
            </a:extLst>
          </p:cNvPr>
          <p:cNvSpPr txBox="1"/>
          <p:nvPr/>
        </p:nvSpPr>
        <p:spPr>
          <a:xfrm>
            <a:off x="566232" y="1902342"/>
            <a:ext cx="10515601" cy="958404"/>
          </a:xfrm>
          <a:prstGeom prst="rect">
            <a:avLst/>
          </a:prstGeom>
          <a:noFill/>
        </p:spPr>
        <p:txBody>
          <a:bodyPr wrap="square" rtlCol="0">
            <a:spAutoFit/>
          </a:bodyPr>
          <a:lstStyle/>
          <a:p>
            <a:pPr marL="285750" indent="-285750">
              <a:buFont typeface="Arial" panose="020B0604020202020204" pitchFamily="34" charset="0"/>
              <a:buChar char="•"/>
            </a:pPr>
            <a:r>
              <a:rPr lang="fr-FR" sz="2400" dirty="0" err="1"/>
              <a:t>Tens</a:t>
            </a:r>
            <a:r>
              <a:rPr lang="fr-FR" sz="2400" dirty="0"/>
              <a:t> of </a:t>
            </a:r>
            <a:r>
              <a:rPr lang="fr-FR" sz="2400" dirty="0" err="1"/>
              <a:t>hours</a:t>
            </a:r>
            <a:r>
              <a:rPr lang="fr-FR" sz="2400" dirty="0"/>
              <a:t> </a:t>
            </a:r>
            <a:r>
              <a:rPr lang="fr-FR" sz="2400" dirty="0" err="1"/>
              <a:t>needed</a:t>
            </a:r>
            <a:r>
              <a:rPr lang="fr-FR" sz="2400" dirty="0"/>
              <a:t> per </a:t>
            </a:r>
            <a:r>
              <a:rPr lang="fr-FR" sz="2400" dirty="0" err="1"/>
              <a:t>target</a:t>
            </a:r>
            <a:r>
              <a:rPr lang="fr-FR" sz="2400" dirty="0"/>
              <a:t> (</a:t>
            </a:r>
            <a:r>
              <a:rPr lang="fr-FR" sz="2400" dirty="0" err="1"/>
              <a:t>periodicity</a:t>
            </a:r>
            <a:r>
              <a:rPr lang="fr-FR" sz="2400" dirty="0"/>
              <a:t>, </a:t>
            </a:r>
            <a:r>
              <a:rPr lang="fr-FR" sz="2400" dirty="0" err="1"/>
              <a:t>integration</a:t>
            </a:r>
            <a:r>
              <a:rPr lang="fr-FR" sz="2400" dirty="0"/>
              <a:t> time)</a:t>
            </a:r>
          </a:p>
          <a:p>
            <a:pPr marL="285750" indent="-285750">
              <a:lnSpc>
                <a:spcPct val="150000"/>
              </a:lnSpc>
              <a:buFont typeface="Arial" panose="020B0604020202020204" pitchFamily="34" charset="0"/>
              <a:buChar char="•"/>
            </a:pPr>
            <a:r>
              <a:rPr lang="fr-FR" sz="2400" dirty="0" err="1"/>
              <a:t>Optimizing</a:t>
            </a:r>
            <a:r>
              <a:rPr lang="fr-FR" sz="2400" dirty="0"/>
              <a:t> </a:t>
            </a:r>
            <a:r>
              <a:rPr lang="fr-FR" sz="2400" dirty="0" err="1"/>
              <a:t>choices</a:t>
            </a:r>
            <a:r>
              <a:rPr lang="fr-FR" sz="2400" dirty="0"/>
              <a:t> of </a:t>
            </a:r>
            <a:r>
              <a:rPr lang="fr-FR" sz="2400" dirty="0" err="1"/>
              <a:t>targets</a:t>
            </a:r>
            <a:r>
              <a:rPr lang="fr-FR" sz="2400" dirty="0"/>
              <a:t> </a:t>
            </a:r>
            <a:r>
              <a:rPr lang="fr-FR" sz="2400" dirty="0" err="1"/>
              <a:t>using</a:t>
            </a:r>
            <a:r>
              <a:rPr lang="fr-FR" sz="2400" dirty="0"/>
              <a:t> </a:t>
            </a:r>
            <a:r>
              <a:rPr lang="fr-FR" sz="2400" dirty="0" err="1"/>
              <a:t>physical</a:t>
            </a:r>
            <a:r>
              <a:rPr lang="fr-FR" sz="2400" dirty="0"/>
              <a:t> </a:t>
            </a:r>
            <a:r>
              <a:rPr lang="fr-FR" sz="2400" dirty="0" err="1"/>
              <a:t>models</a:t>
            </a:r>
            <a:endParaRPr lang="fr-FR" sz="2400" dirty="0"/>
          </a:p>
        </p:txBody>
      </p:sp>
      <mc:AlternateContent xmlns:mc="http://schemas.openxmlformats.org/markup-compatibility/2006">
        <mc:Choice xmlns:a14="http://schemas.microsoft.com/office/drawing/2010/main" Requires="a14">
          <p:sp>
            <p:nvSpPr>
              <p:cNvPr id="7" name="ZoneTexte 6">
                <a:extLst>
                  <a:ext uri="{FF2B5EF4-FFF2-40B4-BE49-F238E27FC236}">
                    <a16:creationId xmlns:a16="http://schemas.microsoft.com/office/drawing/2014/main" id="{C03D4190-3EC6-7B10-96F8-07B88D4F45F4}"/>
                  </a:ext>
                </a:extLst>
              </p:cNvPr>
              <p:cNvSpPr txBox="1"/>
              <p:nvPr/>
            </p:nvSpPr>
            <p:spPr>
              <a:xfrm>
                <a:off x="566231" y="5488310"/>
                <a:ext cx="10515601" cy="588110"/>
              </a:xfrm>
              <a:prstGeom prst="rect">
                <a:avLst/>
              </a:prstGeom>
              <a:noFill/>
            </p:spPr>
            <p:txBody>
              <a:bodyPr wrap="square" rtlCol="0">
                <a:spAutoFit/>
              </a:bodyPr>
              <a:lstStyle/>
              <a:p>
                <a:pPr>
                  <a:lnSpc>
                    <a:spcPct val="150000"/>
                  </a:lnSpc>
                </a:pPr>
                <a14:m>
                  <m:oMath xmlns:m="http://schemas.openxmlformats.org/officeDocument/2006/math">
                    <m:r>
                      <a:rPr lang="fr-FR" sz="2400" b="1" i="1" smtClean="0">
                        <a:latin typeface="Cambria Math" panose="02040503050406030204" pitchFamily="18" charset="0"/>
                        <a:ea typeface="Cambria Math" panose="02040503050406030204" pitchFamily="18" charset="0"/>
                      </a:rPr>
                      <m:t>⟹</m:t>
                    </m:r>
                  </m:oMath>
                </a14:m>
                <a:r>
                  <a:rPr lang="fr-FR" sz="2400" b="1" dirty="0"/>
                  <a:t> PALANTIR</a:t>
                </a:r>
                <a:r>
                  <a:rPr lang="fr-FR" sz="2400" dirty="0"/>
                  <a:t> : </a:t>
                </a:r>
                <a:r>
                  <a:rPr lang="fr-FR" sz="2400" i="1" dirty="0" err="1"/>
                  <a:t>Prediction</a:t>
                </a:r>
                <a:r>
                  <a:rPr lang="fr-FR" sz="2400" i="1" dirty="0"/>
                  <a:t> </a:t>
                </a:r>
                <a:r>
                  <a:rPr lang="fr-FR" sz="2400" i="1" dirty="0" err="1"/>
                  <a:t>Algorithm</a:t>
                </a:r>
                <a:r>
                  <a:rPr lang="fr-FR" sz="2400" i="1" dirty="0"/>
                  <a:t> for star-</a:t>
                </a:r>
                <a:r>
                  <a:rPr lang="fr-FR" sz="2400" i="1" dirty="0" err="1"/>
                  <a:t>pLANet</a:t>
                </a:r>
                <a:r>
                  <a:rPr lang="fr-FR" sz="2400" i="1" dirty="0"/>
                  <a:t> Interaction in Radio</a:t>
                </a:r>
              </a:p>
            </p:txBody>
          </p:sp>
        </mc:Choice>
        <mc:Fallback>
          <p:sp>
            <p:nvSpPr>
              <p:cNvPr id="7" name="ZoneTexte 6">
                <a:extLst>
                  <a:ext uri="{FF2B5EF4-FFF2-40B4-BE49-F238E27FC236}">
                    <a16:creationId xmlns:a16="http://schemas.microsoft.com/office/drawing/2014/main" id="{C03D4190-3EC6-7B10-96F8-07B88D4F45F4}"/>
                  </a:ext>
                </a:extLst>
              </p:cNvPr>
              <p:cNvSpPr txBox="1">
                <a:spLocks noRot="1" noChangeAspect="1" noMove="1" noResize="1" noEditPoints="1" noAdjustHandles="1" noChangeArrowheads="1" noChangeShapeType="1" noTextEdit="1"/>
              </p:cNvSpPr>
              <p:nvPr/>
            </p:nvSpPr>
            <p:spPr>
              <a:xfrm>
                <a:off x="566231" y="5488310"/>
                <a:ext cx="10515601" cy="588110"/>
              </a:xfrm>
              <a:prstGeom prst="rect">
                <a:avLst/>
              </a:prstGeom>
              <a:blipFill>
                <a:blip r:embed="rId3"/>
                <a:stretch>
                  <a:fillRect b="-21277"/>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9" name="ZoneTexte 8">
                <a:extLst>
                  <a:ext uri="{FF2B5EF4-FFF2-40B4-BE49-F238E27FC236}">
                    <a16:creationId xmlns:a16="http://schemas.microsoft.com/office/drawing/2014/main" id="{90BAC796-C30D-46CD-98CF-F8AFBC652964}"/>
                  </a:ext>
                </a:extLst>
              </p:cNvPr>
              <p:cNvSpPr txBox="1"/>
              <p:nvPr/>
            </p:nvSpPr>
            <p:spPr>
              <a:xfrm>
                <a:off x="566233" y="3389698"/>
                <a:ext cx="10515601" cy="1569660"/>
              </a:xfrm>
              <a:prstGeom prst="rect">
                <a:avLst/>
              </a:prstGeom>
              <a:noFill/>
            </p:spPr>
            <p:txBody>
              <a:bodyPr wrap="square" rtlCol="0">
                <a:spAutoFit/>
              </a:bodyPr>
              <a:lstStyle/>
              <a:p>
                <a:pPr marL="285750" indent="-285750">
                  <a:buFont typeface="Arial" panose="020B0604020202020204" pitchFamily="34" charset="0"/>
                  <a:buChar char="•"/>
                </a:pPr>
                <a:r>
                  <a:rPr lang="fr-FR" sz="2400" dirty="0"/>
                  <a:t>Code </a:t>
                </a:r>
                <a:r>
                  <a:rPr lang="fr-FR" sz="2400" dirty="0" err="1"/>
                  <a:t>taking</a:t>
                </a:r>
                <a:r>
                  <a:rPr lang="fr-FR" sz="2400" dirty="0"/>
                  <a:t> </a:t>
                </a:r>
                <a:r>
                  <a:rPr lang="fr-FR" sz="2400" dirty="0" err="1"/>
                  <a:t>into</a:t>
                </a:r>
                <a:r>
                  <a:rPr lang="fr-FR" sz="2400" dirty="0"/>
                  <a:t> </a:t>
                </a:r>
                <a:r>
                  <a:rPr lang="fr-FR" sz="2400" dirty="0" err="1"/>
                  <a:t>account</a:t>
                </a:r>
                <a:r>
                  <a:rPr lang="fr-FR" sz="2400" dirty="0"/>
                  <a:t> </a:t>
                </a:r>
                <a:r>
                  <a:rPr lang="fr-FR" sz="2400" dirty="0" err="1"/>
                  <a:t>physics</a:t>
                </a:r>
                <a:r>
                  <a:rPr lang="fr-FR" sz="2400" dirty="0"/>
                  <a:t> of the radio-</a:t>
                </a:r>
                <a:r>
                  <a:rPr lang="fr-FR" sz="2400" dirty="0" err="1"/>
                  <a:t>magnetic</a:t>
                </a:r>
                <a:r>
                  <a:rPr lang="fr-FR" sz="2400" dirty="0"/>
                  <a:t> </a:t>
                </a:r>
                <a:r>
                  <a:rPr lang="fr-FR" sz="2400" dirty="0" err="1"/>
                  <a:t>scaling</a:t>
                </a:r>
                <a:r>
                  <a:rPr lang="fr-FR" sz="2400" dirty="0"/>
                  <a:t> </a:t>
                </a:r>
                <a:r>
                  <a:rPr lang="fr-FR" sz="2400" dirty="0" err="1"/>
                  <a:t>law</a:t>
                </a:r>
                <a:r>
                  <a:rPr lang="fr-FR" sz="2400" dirty="0"/>
                  <a:t> (</a:t>
                </a:r>
                <a:r>
                  <a:rPr lang="fr-FR" sz="2400" dirty="0" err="1"/>
                  <a:t>magnetosphere</a:t>
                </a:r>
                <a:r>
                  <a:rPr lang="fr-FR" sz="2400" dirty="0"/>
                  <a:t> and SPI) + </a:t>
                </a:r>
                <a:r>
                  <a:rPr lang="fr-FR" sz="2400" dirty="0" err="1"/>
                  <a:t>physical</a:t>
                </a:r>
                <a:r>
                  <a:rPr lang="fr-FR" sz="2400" dirty="0"/>
                  <a:t> </a:t>
                </a:r>
                <a:r>
                  <a:rPr lang="fr-FR" sz="2400" dirty="0" err="1"/>
                  <a:t>parameters</a:t>
                </a:r>
                <a:r>
                  <a:rPr lang="fr-FR" sz="2400" dirty="0"/>
                  <a:t> of </a:t>
                </a:r>
                <a:r>
                  <a:rPr lang="fr-FR" sz="2400" dirty="0" err="1"/>
                  <a:t>exoplanets</a:t>
                </a:r>
                <a:r>
                  <a:rPr lang="fr-FR" sz="2400" dirty="0"/>
                  <a:t> and host stars</a:t>
                </a:r>
              </a:p>
              <a:p>
                <a:pPr marL="285750" indent="-285750">
                  <a:buFont typeface="Arial" panose="020B0604020202020204" pitchFamily="34" charset="0"/>
                  <a:buChar char="•"/>
                </a:pPr>
                <a:r>
                  <a:rPr lang="fr-FR" sz="2400" dirty="0" err="1"/>
                  <a:t>Based</a:t>
                </a:r>
                <a:r>
                  <a:rPr lang="fr-FR" sz="2400" dirty="0"/>
                  <a:t> on </a:t>
                </a:r>
                <a:r>
                  <a:rPr lang="fr-FR" sz="2400" dirty="0" err="1"/>
                  <a:t>previous</a:t>
                </a:r>
                <a:r>
                  <a:rPr lang="fr-FR" sz="2400" dirty="0"/>
                  <a:t> </a:t>
                </a:r>
                <a:r>
                  <a:rPr lang="fr-FR" sz="2400" dirty="0" err="1"/>
                  <a:t>work</a:t>
                </a:r>
                <a:r>
                  <a:rPr lang="fr-FR" sz="2400" dirty="0"/>
                  <a:t> </a:t>
                </a:r>
                <a:r>
                  <a:rPr lang="fr-FR" sz="2400" i="1" dirty="0"/>
                  <a:t>[</a:t>
                </a:r>
                <a:r>
                  <a:rPr lang="fr-FR" sz="2400" i="1" dirty="0" err="1"/>
                  <a:t>Grießmeier</a:t>
                </a:r>
                <a:r>
                  <a:rPr lang="fr-FR" sz="2400" i="1" dirty="0"/>
                  <a:t> et al., 2007]</a:t>
                </a:r>
                <a:r>
                  <a:rPr lang="fr-FR" sz="2400" dirty="0"/>
                  <a:t> (</a:t>
                </a:r>
                <a:r>
                  <a:rPr lang="fr-FR" sz="2400" dirty="0" err="1"/>
                  <a:t>approximate</a:t>
                </a:r>
                <a:r>
                  <a:rPr lang="fr-FR" sz="2400" dirty="0"/>
                  <a:t> </a:t>
                </a:r>
                <a:r>
                  <a:rPr lang="fr-FR" sz="2400" dirty="0" err="1"/>
                  <a:t>empirical</a:t>
                </a:r>
                <a:r>
                  <a:rPr lang="fr-FR" sz="2400" dirty="0"/>
                  <a:t> </a:t>
                </a:r>
                <a:r>
                  <a:rPr lang="fr-FR" sz="2400" dirty="0" err="1"/>
                  <a:t>laws</a:t>
                </a:r>
                <a:r>
                  <a:rPr lang="fr-FR" sz="2400" dirty="0"/>
                  <a:t>, few </a:t>
                </a:r>
                <a:r>
                  <a:rPr lang="fr-FR" sz="2400" dirty="0" err="1"/>
                  <a:t>known</a:t>
                </a:r>
                <a:r>
                  <a:rPr lang="fr-FR" sz="2400" dirty="0"/>
                  <a:t> </a:t>
                </a:r>
                <a:r>
                  <a:rPr lang="fr-FR" sz="2400" dirty="0" err="1"/>
                  <a:t>planets</a:t>
                </a:r>
                <a:r>
                  <a:rPr lang="fr-FR" sz="2400" dirty="0"/>
                  <a:t>, </a:t>
                </a:r>
                <a:r>
                  <a:rPr lang="fr-FR" sz="2400" dirty="0" err="1"/>
                  <a:t>without</a:t>
                </a:r>
                <a:r>
                  <a:rPr lang="fr-FR" sz="2400" dirty="0"/>
                  <a:t> </a:t>
                </a:r>
                <a14:m>
                  <m:oMath xmlns:m="http://schemas.openxmlformats.org/officeDocument/2006/math">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𝐵</m:t>
                        </m:r>
                      </m:e>
                      <m:sub>
                        <m:r>
                          <a:rPr lang="fr-FR" sz="2400" b="0" i="1" smtClean="0">
                            <a:latin typeface="Cambria Math" panose="02040503050406030204" pitchFamily="18" charset="0"/>
                          </a:rPr>
                          <m:t>∗</m:t>
                        </m:r>
                      </m:sub>
                    </m:sSub>
                  </m:oMath>
                </a14:m>
                <a:r>
                  <a:rPr lang="fr-FR" sz="2400" dirty="0"/>
                  <a:t> (ZDI), no SPI </a:t>
                </a:r>
                <a:r>
                  <a:rPr lang="fr-FR" sz="2400" dirty="0" err="1"/>
                  <a:t>prediction</a:t>
                </a:r>
                <a:r>
                  <a:rPr lang="fr-FR" sz="2400" dirty="0"/>
                  <a:t>...)</a:t>
                </a:r>
              </a:p>
            </p:txBody>
          </p:sp>
        </mc:Choice>
        <mc:Fallback>
          <p:sp>
            <p:nvSpPr>
              <p:cNvPr id="9" name="ZoneTexte 8">
                <a:extLst>
                  <a:ext uri="{FF2B5EF4-FFF2-40B4-BE49-F238E27FC236}">
                    <a16:creationId xmlns:a16="http://schemas.microsoft.com/office/drawing/2014/main" id="{90BAC796-C30D-46CD-98CF-F8AFBC652964}"/>
                  </a:ext>
                </a:extLst>
              </p:cNvPr>
              <p:cNvSpPr txBox="1">
                <a:spLocks noRot="1" noChangeAspect="1" noMove="1" noResize="1" noEditPoints="1" noAdjustHandles="1" noChangeArrowheads="1" noChangeShapeType="1" noTextEdit="1"/>
              </p:cNvSpPr>
              <p:nvPr/>
            </p:nvSpPr>
            <p:spPr>
              <a:xfrm>
                <a:off x="566233" y="3389698"/>
                <a:ext cx="10515601" cy="1569660"/>
              </a:xfrm>
              <a:prstGeom prst="rect">
                <a:avLst/>
              </a:prstGeom>
              <a:blipFill>
                <a:blip r:embed="rId4"/>
                <a:stretch>
                  <a:fillRect l="-844" t="-2400" b="-8000"/>
                </a:stretch>
              </a:blipFill>
            </p:spPr>
            <p:txBody>
              <a:bodyPr/>
              <a:lstStyle/>
              <a:p>
                <a:r>
                  <a:rPr lang="fr-FR">
                    <a:noFill/>
                  </a:rPr>
                  <a:t> </a:t>
                </a:r>
              </a:p>
            </p:txBody>
          </p:sp>
        </mc:Fallback>
      </mc:AlternateContent>
    </p:spTree>
    <p:extLst>
      <p:ext uri="{BB962C8B-B14F-4D97-AF65-F5344CB8AC3E}">
        <p14:creationId xmlns:p14="http://schemas.microsoft.com/office/powerpoint/2010/main" val="227524847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68EF6-3ACE-B4E2-5115-CE1BC625A592}"/>
            </a:ext>
          </a:extLst>
        </p:cNvPr>
        <p:cNvGrpSpPr/>
        <p:nvPr/>
      </p:nvGrpSpPr>
      <p:grpSpPr>
        <a:xfrm>
          <a:off x="0" y="0"/>
          <a:ext cx="0" cy="0"/>
          <a:chOff x="0" y="0"/>
          <a:chExt cx="0" cy="0"/>
        </a:xfrm>
      </p:grpSpPr>
      <p:sp>
        <p:nvSpPr>
          <p:cNvPr id="135" name="Titre 1">
            <a:extLst>
              <a:ext uri="{FF2B5EF4-FFF2-40B4-BE49-F238E27FC236}">
                <a16:creationId xmlns:a16="http://schemas.microsoft.com/office/drawing/2014/main" id="{AF4C5C3B-BC09-31CB-6884-0896537DDED6}"/>
              </a:ext>
            </a:extLst>
          </p:cNvPr>
          <p:cNvSpPr txBox="1">
            <a:spLocks noGrp="1"/>
          </p:cNvSpPr>
          <p:nvPr>
            <p:ph type="title"/>
          </p:nvPr>
        </p:nvSpPr>
        <p:spPr>
          <a:xfrm>
            <a:off x="838200" y="47827"/>
            <a:ext cx="10515600" cy="1325563"/>
          </a:xfrm>
          <a:prstGeom prst="rect">
            <a:avLst/>
          </a:prstGeom>
        </p:spPr>
        <p:txBody>
          <a:bodyPr/>
          <a:lstStyle>
            <a:lvl1pPr algn="ctr"/>
          </a:lstStyle>
          <a:p>
            <a:r>
              <a:rPr lang="fr-FR" dirty="0"/>
              <a:t>PALANTIR</a:t>
            </a:r>
            <a:endParaRPr dirty="0"/>
          </a:p>
        </p:txBody>
      </p:sp>
      <p:sp>
        <p:nvSpPr>
          <p:cNvPr id="139" name="Espace réservé du numéro de diapositive 3">
            <a:extLst>
              <a:ext uri="{FF2B5EF4-FFF2-40B4-BE49-F238E27FC236}">
                <a16:creationId xmlns:a16="http://schemas.microsoft.com/office/drawing/2014/main" id="{2376619F-4FE1-0CF8-7814-E9BC1976E353}"/>
              </a:ext>
            </a:extLst>
          </p:cNvPr>
          <p:cNvSpPr txBox="1">
            <a:spLocks noGrp="1"/>
          </p:cNvSpPr>
          <p:nvPr>
            <p:ph type="sldNum" sz="quarter" idx="2"/>
          </p:nvPr>
        </p:nvSpPr>
        <p:spPr>
          <a:xfrm>
            <a:off x="12010617" y="125382"/>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
        <p:nvSpPr>
          <p:cNvPr id="36" name="Espace réservé du numéro de diapositive 5">
            <a:extLst>
              <a:ext uri="{FF2B5EF4-FFF2-40B4-BE49-F238E27FC236}">
                <a16:creationId xmlns:a16="http://schemas.microsoft.com/office/drawing/2014/main" id="{753C1AA5-1655-CAEC-90BF-8183B5B88FF8}"/>
              </a:ext>
            </a:extLst>
          </p:cNvPr>
          <p:cNvSpPr txBox="1">
            <a:spLocks/>
          </p:cNvSpPr>
          <p:nvPr/>
        </p:nvSpPr>
        <p:spPr>
          <a:xfrm>
            <a:off x="8610600" y="6356350"/>
            <a:ext cx="2743200" cy="36512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endParaRPr lang="en-GB" dirty="0"/>
          </a:p>
        </p:txBody>
      </p:sp>
      <p:grpSp>
        <p:nvGrpSpPr>
          <p:cNvPr id="37" name="Groupe 36">
            <a:extLst>
              <a:ext uri="{FF2B5EF4-FFF2-40B4-BE49-F238E27FC236}">
                <a16:creationId xmlns:a16="http://schemas.microsoft.com/office/drawing/2014/main" id="{4B3EDA02-0EF2-74DD-0953-48D6AAB8CFE1}"/>
              </a:ext>
            </a:extLst>
          </p:cNvPr>
          <p:cNvGrpSpPr/>
          <p:nvPr/>
        </p:nvGrpSpPr>
        <p:grpSpPr>
          <a:xfrm>
            <a:off x="1255045" y="1562558"/>
            <a:ext cx="3616504" cy="1018477"/>
            <a:chOff x="143838" y="714910"/>
            <a:chExt cx="3616504" cy="1339921"/>
          </a:xfrm>
        </p:grpSpPr>
        <p:sp>
          <p:nvSpPr>
            <p:cNvPr id="38" name="ZoneTexte 37">
              <a:extLst>
                <a:ext uri="{FF2B5EF4-FFF2-40B4-BE49-F238E27FC236}">
                  <a16:creationId xmlns:a16="http://schemas.microsoft.com/office/drawing/2014/main" id="{DD5ED4A0-5EFE-3B32-1E9D-26DC79AB7CE1}"/>
                </a:ext>
              </a:extLst>
            </p:cNvPr>
            <p:cNvSpPr txBox="1"/>
            <p:nvPr/>
          </p:nvSpPr>
          <p:spPr>
            <a:xfrm>
              <a:off x="891232" y="714910"/>
              <a:ext cx="2188396" cy="400110"/>
            </a:xfrm>
            <a:prstGeom prst="rect">
              <a:avLst/>
            </a:prstGeom>
            <a:noFill/>
          </p:spPr>
          <p:txBody>
            <a:bodyPr wrap="square" rtlCol="0">
              <a:spAutoFit/>
            </a:bodyPr>
            <a:lstStyle/>
            <a:p>
              <a:r>
                <a:rPr lang="fr-FR" sz="2000" dirty="0" err="1"/>
                <a:t>Database</a:t>
              </a:r>
              <a:r>
                <a:rPr lang="fr-FR" sz="2000" dirty="0"/>
                <a:t>:</a:t>
              </a:r>
            </a:p>
          </p:txBody>
        </p:sp>
        <p:sp>
          <p:nvSpPr>
            <p:cNvPr id="39" name="ZoneTexte 38">
              <a:extLst>
                <a:ext uri="{FF2B5EF4-FFF2-40B4-BE49-F238E27FC236}">
                  <a16:creationId xmlns:a16="http://schemas.microsoft.com/office/drawing/2014/main" id="{C9F4DF5F-E9B0-BAD3-EE82-9B5B20AA04B7}"/>
                </a:ext>
              </a:extLst>
            </p:cNvPr>
            <p:cNvSpPr txBox="1"/>
            <p:nvPr/>
          </p:nvSpPr>
          <p:spPr>
            <a:xfrm>
              <a:off x="293296" y="1286232"/>
              <a:ext cx="1415772" cy="369332"/>
            </a:xfrm>
            <a:prstGeom prst="rect">
              <a:avLst/>
            </a:prstGeom>
            <a:noFill/>
            <a:ln>
              <a:solidFill>
                <a:schemeClr val="tx1"/>
              </a:solidFill>
            </a:ln>
          </p:spPr>
          <p:txBody>
            <a:bodyPr wrap="none" rtlCol="0">
              <a:spAutoFit/>
            </a:bodyPr>
            <a:lstStyle/>
            <a:p>
              <a:r>
                <a:rPr lang="fr-FR" dirty="0" err="1"/>
                <a:t>exoplanet.eu</a:t>
              </a:r>
              <a:endParaRPr lang="fr-FR" dirty="0"/>
            </a:p>
          </p:txBody>
        </p:sp>
        <mc:AlternateContent xmlns:mc="http://schemas.openxmlformats.org/markup-compatibility/2006">
          <mc:Choice xmlns:a14="http://schemas.microsoft.com/office/drawing/2010/main" Requires="a14">
            <p:sp>
              <p:nvSpPr>
                <p:cNvPr id="40" name="ZoneTexte 39">
                  <a:extLst>
                    <a:ext uri="{FF2B5EF4-FFF2-40B4-BE49-F238E27FC236}">
                      <a16:creationId xmlns:a16="http://schemas.microsoft.com/office/drawing/2014/main" id="{0CEBF903-8FB3-A894-CC21-A5C312DF187A}"/>
                    </a:ext>
                  </a:extLst>
                </p:cNvPr>
                <p:cNvSpPr txBox="1"/>
                <p:nvPr/>
              </p:nvSpPr>
              <p:spPr>
                <a:xfrm>
                  <a:off x="2126750" y="1286230"/>
                  <a:ext cx="1245436" cy="485898"/>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14:m>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𝐵</m:t>
                          </m:r>
                        </m:e>
                        <m:sub>
                          <m:r>
                            <a:rPr lang="fr-FR" b="0" i="1" smtClean="0">
                              <a:latin typeface="Cambria Math" panose="02040503050406030204" pitchFamily="18" charset="0"/>
                            </a:rPr>
                            <m:t>∗</m:t>
                          </m:r>
                        </m:sub>
                      </m:sSub>
                    </m:oMath>
                  </a14:m>
                  <a:r>
                    <a:rPr lang="fr-FR" dirty="0"/>
                    <a:t> catalog</a:t>
                  </a:r>
                </a:p>
              </p:txBody>
            </p:sp>
          </mc:Choice>
          <mc:Fallback>
            <p:sp>
              <p:nvSpPr>
                <p:cNvPr id="40" name="ZoneTexte 39">
                  <a:extLst>
                    <a:ext uri="{FF2B5EF4-FFF2-40B4-BE49-F238E27FC236}">
                      <a16:creationId xmlns:a16="http://schemas.microsoft.com/office/drawing/2014/main" id="{0CEBF903-8FB3-A894-CC21-A5C312DF187A}"/>
                    </a:ext>
                  </a:extLst>
                </p:cNvPr>
                <p:cNvSpPr txBox="1">
                  <a:spLocks noRot="1" noChangeAspect="1" noMove="1" noResize="1" noEditPoints="1" noAdjustHandles="1" noChangeArrowheads="1" noChangeShapeType="1" noTextEdit="1"/>
                </p:cNvSpPr>
                <p:nvPr/>
              </p:nvSpPr>
              <p:spPr>
                <a:xfrm>
                  <a:off x="2126750" y="1286230"/>
                  <a:ext cx="1245436" cy="485898"/>
                </a:xfrm>
                <a:prstGeom prst="rect">
                  <a:avLst/>
                </a:prstGeom>
                <a:blipFill>
                  <a:blip r:embed="rId3"/>
                  <a:stretch>
                    <a:fillRect t="-3125" b="-18750"/>
                  </a:stretch>
                </a:blipFill>
                <a:ln>
                  <a:solidFill>
                    <a:schemeClr val="tx1"/>
                  </a:solidFill>
                </a:ln>
              </p:spPr>
              <p:txBody>
                <a:bodyPr/>
                <a:lstStyle/>
                <a:p>
                  <a:r>
                    <a:rPr lang="fr-FR">
                      <a:noFill/>
                    </a:rPr>
                    <a:t> </a:t>
                  </a:r>
                </a:p>
              </p:txBody>
            </p:sp>
          </mc:Fallback>
        </mc:AlternateContent>
        <p:sp>
          <p:nvSpPr>
            <p:cNvPr id="41" name="Rectangle 40">
              <a:extLst>
                <a:ext uri="{FF2B5EF4-FFF2-40B4-BE49-F238E27FC236}">
                  <a16:creationId xmlns:a16="http://schemas.microsoft.com/office/drawing/2014/main" id="{C2715C8B-6222-A34B-7B69-D8D6BEFB9035}"/>
                </a:ext>
              </a:extLst>
            </p:cNvPr>
            <p:cNvSpPr/>
            <p:nvPr/>
          </p:nvSpPr>
          <p:spPr>
            <a:xfrm>
              <a:off x="143838" y="714910"/>
              <a:ext cx="3616504" cy="1339921"/>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2" name="Groupe 41">
            <a:extLst>
              <a:ext uri="{FF2B5EF4-FFF2-40B4-BE49-F238E27FC236}">
                <a16:creationId xmlns:a16="http://schemas.microsoft.com/office/drawing/2014/main" id="{D4D21F05-1017-2C1F-664E-451DEC716881}"/>
              </a:ext>
            </a:extLst>
          </p:cNvPr>
          <p:cNvGrpSpPr/>
          <p:nvPr/>
        </p:nvGrpSpPr>
        <p:grpSpPr>
          <a:xfrm>
            <a:off x="7682487" y="1570228"/>
            <a:ext cx="3335677" cy="1018478"/>
            <a:chOff x="7633699" y="748188"/>
            <a:chExt cx="3335677" cy="1339921"/>
          </a:xfrm>
        </p:grpSpPr>
        <p:sp>
          <p:nvSpPr>
            <p:cNvPr id="43" name="ZoneTexte 42">
              <a:extLst>
                <a:ext uri="{FF2B5EF4-FFF2-40B4-BE49-F238E27FC236}">
                  <a16:creationId xmlns:a16="http://schemas.microsoft.com/office/drawing/2014/main" id="{4DEE409C-DE52-883B-DF91-D5D1BFCE673C}"/>
                </a:ext>
              </a:extLst>
            </p:cNvPr>
            <p:cNvSpPr txBox="1"/>
            <p:nvPr/>
          </p:nvSpPr>
          <p:spPr>
            <a:xfrm>
              <a:off x="8765200" y="748188"/>
              <a:ext cx="1088760" cy="461679"/>
            </a:xfrm>
            <a:prstGeom prst="rect">
              <a:avLst/>
            </a:prstGeom>
            <a:noFill/>
          </p:spPr>
          <p:txBody>
            <a:bodyPr wrap="none" rtlCol="0">
              <a:spAutoFit/>
            </a:bodyPr>
            <a:lstStyle/>
            <a:p>
              <a:r>
                <a:rPr lang="fr-FR" sz="2000" dirty="0" err="1"/>
                <a:t>Models</a:t>
              </a:r>
              <a:r>
                <a:rPr lang="fr-FR" sz="2000" dirty="0"/>
                <a:t> :</a:t>
              </a:r>
            </a:p>
          </p:txBody>
        </p:sp>
        <p:sp>
          <p:nvSpPr>
            <p:cNvPr id="44" name="ZoneTexte 43">
              <a:extLst>
                <a:ext uri="{FF2B5EF4-FFF2-40B4-BE49-F238E27FC236}">
                  <a16:creationId xmlns:a16="http://schemas.microsoft.com/office/drawing/2014/main" id="{BAB1E1E0-7E87-8C01-C32B-524A4641C1FA}"/>
                </a:ext>
              </a:extLst>
            </p:cNvPr>
            <p:cNvSpPr txBox="1"/>
            <p:nvPr/>
          </p:nvSpPr>
          <p:spPr>
            <a:xfrm>
              <a:off x="7880280" y="1127750"/>
              <a:ext cx="2772405" cy="745788"/>
            </a:xfrm>
            <a:prstGeom prst="rect">
              <a:avLst/>
            </a:prstGeom>
            <a:noFill/>
          </p:spPr>
          <p:txBody>
            <a:bodyPr wrap="square" rtlCol="0">
              <a:spAutoFit/>
            </a:bodyPr>
            <a:lstStyle/>
            <a:p>
              <a:r>
                <a:rPr lang="fr-FR" dirty="0"/>
                <a:t>- Physical </a:t>
              </a:r>
              <a:r>
                <a:rPr lang="fr-FR" dirty="0" err="1"/>
                <a:t>models</a:t>
              </a:r>
              <a:endParaRPr lang="fr-FR" dirty="0"/>
            </a:p>
            <a:p>
              <a:r>
                <a:rPr lang="fr-FR" dirty="0"/>
                <a:t>- </a:t>
              </a:r>
              <a:r>
                <a:rPr lang="fr-FR" dirty="0" err="1"/>
                <a:t>Empirical</a:t>
              </a:r>
              <a:r>
                <a:rPr lang="fr-FR" dirty="0"/>
                <a:t> </a:t>
              </a:r>
              <a:r>
                <a:rPr lang="fr-FR" dirty="0" err="1"/>
                <a:t>fittings</a:t>
              </a:r>
              <a:endParaRPr lang="fr-FR" dirty="0"/>
            </a:p>
          </p:txBody>
        </p:sp>
        <p:sp>
          <p:nvSpPr>
            <p:cNvPr id="45" name="Rectangle 44">
              <a:extLst>
                <a:ext uri="{FF2B5EF4-FFF2-40B4-BE49-F238E27FC236}">
                  <a16:creationId xmlns:a16="http://schemas.microsoft.com/office/drawing/2014/main" id="{9386CC13-F17E-76B9-4EFE-4978F91776C6}"/>
                </a:ext>
              </a:extLst>
            </p:cNvPr>
            <p:cNvSpPr/>
            <p:nvPr/>
          </p:nvSpPr>
          <p:spPr>
            <a:xfrm>
              <a:off x="7633699" y="748188"/>
              <a:ext cx="3335677" cy="1339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6" name="Groupe 45">
            <a:extLst>
              <a:ext uri="{FF2B5EF4-FFF2-40B4-BE49-F238E27FC236}">
                <a16:creationId xmlns:a16="http://schemas.microsoft.com/office/drawing/2014/main" id="{003F1E84-2F11-458D-80C5-AD6CB31C3B8C}"/>
              </a:ext>
            </a:extLst>
          </p:cNvPr>
          <p:cNvGrpSpPr/>
          <p:nvPr/>
        </p:nvGrpSpPr>
        <p:grpSpPr>
          <a:xfrm>
            <a:off x="2649169" y="2581035"/>
            <a:ext cx="7740761" cy="1031813"/>
            <a:chOff x="2649169" y="2581035"/>
            <a:chExt cx="7740761" cy="1031813"/>
          </a:xfrm>
        </p:grpSpPr>
        <mc:AlternateContent xmlns:mc="http://schemas.openxmlformats.org/markup-compatibility/2006">
          <mc:Choice xmlns:a14="http://schemas.microsoft.com/office/drawing/2010/main" Requires="a14">
            <p:sp>
              <p:nvSpPr>
                <p:cNvPr id="47" name="ZoneTexte 46">
                  <a:extLst>
                    <a:ext uri="{FF2B5EF4-FFF2-40B4-BE49-F238E27FC236}">
                      <a16:creationId xmlns:a16="http://schemas.microsoft.com/office/drawing/2014/main" id="{D3310A72-0FB3-37B4-AA95-8DEE76358C05}"/>
                    </a:ext>
                  </a:extLst>
                </p:cNvPr>
                <p:cNvSpPr txBox="1"/>
                <p:nvPr/>
              </p:nvSpPr>
              <p:spPr>
                <a:xfrm>
                  <a:off x="2649169" y="3039091"/>
                  <a:ext cx="820930" cy="490199"/>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𝐵</m:t>
                            </m:r>
                          </m:e>
                          <m:sub>
                            <m:r>
                              <a:rPr lang="fr-FR" sz="2400" b="0" i="1" smtClean="0">
                                <a:latin typeface="Cambria Math" panose="02040503050406030204" pitchFamily="18" charset="0"/>
                              </a:rPr>
                              <m:t>𝑝𝑙𝑎</m:t>
                            </m:r>
                          </m:sub>
                        </m:sSub>
                      </m:oMath>
                    </m:oMathPara>
                  </a14:m>
                  <a:endParaRPr lang="fr-FR" sz="2400" dirty="0"/>
                </a:p>
              </p:txBody>
            </p:sp>
          </mc:Choice>
          <mc:Fallback>
            <p:sp>
              <p:nvSpPr>
                <p:cNvPr id="47" name="ZoneTexte 46">
                  <a:extLst>
                    <a:ext uri="{FF2B5EF4-FFF2-40B4-BE49-F238E27FC236}">
                      <a16:creationId xmlns:a16="http://schemas.microsoft.com/office/drawing/2014/main" id="{D3310A72-0FB3-37B4-AA95-8DEE76358C05}"/>
                    </a:ext>
                  </a:extLst>
                </p:cNvPr>
                <p:cNvSpPr txBox="1">
                  <a:spLocks noRot="1" noChangeAspect="1" noMove="1" noResize="1" noEditPoints="1" noAdjustHandles="1" noChangeArrowheads="1" noChangeShapeType="1" noTextEdit="1"/>
                </p:cNvSpPr>
                <p:nvPr/>
              </p:nvSpPr>
              <p:spPr>
                <a:xfrm>
                  <a:off x="2649169" y="3039091"/>
                  <a:ext cx="820930" cy="490199"/>
                </a:xfrm>
                <a:prstGeom prst="rect">
                  <a:avLst/>
                </a:prstGeom>
                <a:blipFill>
                  <a:blip r:embed="rId4"/>
                  <a:stretch>
                    <a:fillRect b="-7500"/>
                  </a:stretch>
                </a:blipFill>
                <a:ln>
                  <a:solidFill>
                    <a:schemeClr val="tx1"/>
                  </a:solidFill>
                </a:ln>
              </p:spPr>
              <p:txBody>
                <a:bodyPr/>
                <a:lstStyle/>
                <a:p>
                  <a:r>
                    <a:rPr lang="fr-FR">
                      <a:noFill/>
                    </a:rPr>
                    <a:t> </a:t>
                  </a:r>
                </a:p>
              </p:txBody>
            </p:sp>
          </mc:Fallback>
        </mc:AlternateContent>
        <p:sp>
          <p:nvSpPr>
            <p:cNvPr id="48" name="ZoneTexte 47">
              <a:extLst>
                <a:ext uri="{FF2B5EF4-FFF2-40B4-BE49-F238E27FC236}">
                  <a16:creationId xmlns:a16="http://schemas.microsoft.com/office/drawing/2014/main" id="{E386AF6F-E758-94B4-E15C-D74B327D3931}"/>
                </a:ext>
              </a:extLst>
            </p:cNvPr>
            <p:cNvSpPr txBox="1"/>
            <p:nvPr/>
          </p:nvSpPr>
          <p:spPr>
            <a:xfrm>
              <a:off x="8310719" y="2904962"/>
              <a:ext cx="2079211" cy="707886"/>
            </a:xfrm>
            <a:prstGeom prst="rect">
              <a:avLst/>
            </a:prstGeom>
            <a:noFill/>
            <a:ln>
              <a:solidFill>
                <a:schemeClr val="tx1"/>
              </a:solidFill>
            </a:ln>
          </p:spPr>
          <p:txBody>
            <a:bodyPr wrap="square" rtlCol="0">
              <a:spAutoFit/>
            </a:bodyPr>
            <a:lstStyle/>
            <a:p>
              <a:pPr algn="ctr"/>
              <a:r>
                <a:rPr lang="fr-FR" sz="2000" dirty="0"/>
                <a:t>Radio-</a:t>
              </a:r>
              <a:r>
                <a:rPr lang="fr-FR" sz="2000" dirty="0" err="1"/>
                <a:t>magnetic</a:t>
              </a:r>
              <a:endParaRPr lang="fr-FR" sz="2000" dirty="0"/>
            </a:p>
            <a:p>
              <a:pPr algn="ctr"/>
              <a:r>
                <a:rPr lang="fr-FR" sz="2000" dirty="0" err="1"/>
                <a:t>Scaling</a:t>
              </a:r>
              <a:r>
                <a:rPr lang="fr-FR" sz="2000" dirty="0"/>
                <a:t> </a:t>
              </a:r>
              <a:r>
                <a:rPr lang="fr-FR" sz="2000" dirty="0" err="1"/>
                <a:t>law</a:t>
              </a:r>
              <a:endParaRPr lang="fr-FR" sz="2000" dirty="0"/>
            </a:p>
          </p:txBody>
        </p:sp>
        <p:cxnSp>
          <p:nvCxnSpPr>
            <p:cNvPr id="49" name="Connecteur droit avec flèche 48">
              <a:extLst>
                <a:ext uri="{FF2B5EF4-FFF2-40B4-BE49-F238E27FC236}">
                  <a16:creationId xmlns:a16="http://schemas.microsoft.com/office/drawing/2014/main" id="{2EFE4735-508F-A2DF-F078-437C8029CBB3}"/>
                </a:ext>
              </a:extLst>
            </p:cNvPr>
            <p:cNvCxnSpPr>
              <a:stCxn id="41" idx="2"/>
              <a:endCxn id="47" idx="0"/>
            </p:cNvCxnSpPr>
            <p:nvPr/>
          </p:nvCxnSpPr>
          <p:spPr>
            <a:xfrm flipH="1">
              <a:off x="3059634" y="2581035"/>
              <a:ext cx="3663" cy="458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1F635F79-5763-A036-8F0B-0E73B80F1AF1}"/>
                </a:ext>
              </a:extLst>
            </p:cNvPr>
            <p:cNvCxnSpPr>
              <a:cxnSpLocks/>
              <a:stCxn id="41" idx="2"/>
              <a:endCxn id="48" idx="1"/>
            </p:cNvCxnSpPr>
            <p:nvPr/>
          </p:nvCxnSpPr>
          <p:spPr>
            <a:xfrm>
              <a:off x="3063297" y="2581035"/>
              <a:ext cx="5247422" cy="6778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0D02D724-59F0-26F2-8B52-8EF7677350A9}"/>
                </a:ext>
              </a:extLst>
            </p:cNvPr>
            <p:cNvCxnSpPr>
              <a:cxnSpLocks/>
              <a:stCxn id="45" idx="2"/>
              <a:endCxn id="48" idx="0"/>
            </p:cNvCxnSpPr>
            <p:nvPr/>
          </p:nvCxnSpPr>
          <p:spPr>
            <a:xfrm flipH="1">
              <a:off x="9350325" y="2588706"/>
              <a:ext cx="1" cy="3162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A7ED60EA-14B0-006F-FF1E-60840C615619}"/>
                </a:ext>
              </a:extLst>
            </p:cNvPr>
            <p:cNvCxnSpPr>
              <a:cxnSpLocks/>
              <a:stCxn id="45" idx="2"/>
              <a:endCxn id="47" idx="3"/>
            </p:cNvCxnSpPr>
            <p:nvPr/>
          </p:nvCxnSpPr>
          <p:spPr>
            <a:xfrm flipH="1">
              <a:off x="3470099" y="2588706"/>
              <a:ext cx="5880227" cy="6954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e 52">
            <a:extLst>
              <a:ext uri="{FF2B5EF4-FFF2-40B4-BE49-F238E27FC236}">
                <a16:creationId xmlns:a16="http://schemas.microsoft.com/office/drawing/2014/main" id="{8D7B156D-9EB6-B84C-5607-F34128EB1AAE}"/>
              </a:ext>
            </a:extLst>
          </p:cNvPr>
          <p:cNvGrpSpPr/>
          <p:nvPr/>
        </p:nvGrpSpPr>
        <p:grpSpPr>
          <a:xfrm>
            <a:off x="2370695" y="3529290"/>
            <a:ext cx="8338823" cy="1277411"/>
            <a:chOff x="2370695" y="3529290"/>
            <a:chExt cx="8338823" cy="1277411"/>
          </a:xfrm>
        </p:grpSpPr>
        <p:cxnSp>
          <p:nvCxnSpPr>
            <p:cNvPr id="54" name="Connecteur droit avec flèche 53">
              <a:extLst>
                <a:ext uri="{FF2B5EF4-FFF2-40B4-BE49-F238E27FC236}">
                  <a16:creationId xmlns:a16="http://schemas.microsoft.com/office/drawing/2014/main" id="{AC7315B3-9C1F-701B-A0C0-2B3A06270162}"/>
                </a:ext>
              </a:extLst>
            </p:cNvPr>
            <p:cNvCxnSpPr>
              <a:cxnSpLocks/>
              <a:stCxn id="47" idx="2"/>
              <a:endCxn id="57" idx="0"/>
            </p:cNvCxnSpPr>
            <p:nvPr/>
          </p:nvCxnSpPr>
          <p:spPr>
            <a:xfrm>
              <a:off x="3059634" y="3529290"/>
              <a:ext cx="0" cy="6773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id="{A58332CD-E4AC-5085-ECC2-2534AF4E7B4B}"/>
                </a:ext>
              </a:extLst>
            </p:cNvPr>
            <p:cNvCxnSpPr>
              <a:cxnSpLocks/>
              <a:stCxn id="48" idx="2"/>
              <a:endCxn id="56" idx="0"/>
            </p:cNvCxnSpPr>
            <p:nvPr/>
          </p:nvCxnSpPr>
          <p:spPr>
            <a:xfrm>
              <a:off x="9350325" y="3612848"/>
              <a:ext cx="8043" cy="4859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6" name="ZoneTexte 55">
                  <a:extLst>
                    <a:ext uri="{FF2B5EF4-FFF2-40B4-BE49-F238E27FC236}">
                      <a16:creationId xmlns:a16="http://schemas.microsoft.com/office/drawing/2014/main" id="{183FD0D3-E793-855C-6C78-EA216EAAF9E3}"/>
                    </a:ext>
                  </a:extLst>
                </p:cNvPr>
                <p:cNvSpPr txBox="1"/>
                <p:nvPr/>
              </p:nvSpPr>
              <p:spPr>
                <a:xfrm>
                  <a:off x="8007217" y="4098815"/>
                  <a:ext cx="2702301" cy="707886"/>
                </a:xfrm>
                <a:prstGeom prst="rect">
                  <a:avLst/>
                </a:prstGeom>
                <a:noFill/>
                <a:ln>
                  <a:solidFill>
                    <a:schemeClr val="tx1"/>
                  </a:solidFill>
                </a:ln>
              </p:spPr>
              <p:txBody>
                <a:bodyPr wrap="square" rtlCol="0">
                  <a:spAutoFit/>
                </a:bodyPr>
                <a:lstStyle/>
                <a:p>
                  <a:pPr algn="ctr"/>
                  <a:r>
                    <a:rPr lang="fr-FR" sz="2000" dirty="0"/>
                    <a:t>Power and radio flux</a:t>
                  </a:r>
                </a:p>
                <a:p>
                  <a:pPr algn="ct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𝑃</m:t>
                            </m:r>
                          </m:e>
                          <m:sub>
                            <m:r>
                              <a:rPr lang="fr-FR" sz="2000" b="0" i="1" smtClean="0">
                                <a:latin typeface="Cambria Math" panose="02040503050406030204" pitchFamily="18" charset="0"/>
                              </a:rPr>
                              <m:t>𝑟𝑎𝑑𝑖𝑜</m:t>
                            </m:r>
                          </m:sub>
                        </m:sSub>
                        <m:r>
                          <a:rPr lang="fr-FR" sz="2000" b="0" i="0" smtClean="0">
                            <a:latin typeface="Cambria Math" panose="02040503050406030204" pitchFamily="18" charset="0"/>
                          </a:rPr>
                          <m:t> , </m:t>
                        </m:r>
                        <m:sSub>
                          <m:sSubPr>
                            <m:ctrlPr>
                              <a:rPr lang="fr-FR" sz="2000" b="0" i="1" smtClean="0">
                                <a:latin typeface="Cambria Math" panose="02040503050406030204" pitchFamily="18" charset="0"/>
                              </a:rPr>
                            </m:ctrlPr>
                          </m:sSubPr>
                          <m:e>
                            <m:r>
                              <m:rPr>
                                <m:sty m:val="p"/>
                              </m:rPr>
                              <a:rPr lang="fr-FR" sz="2000" b="0" i="0" smtClean="0">
                                <a:latin typeface="Cambria Math" panose="02040503050406030204" pitchFamily="18" charset="0"/>
                              </a:rPr>
                              <m:t>Φ</m:t>
                            </m:r>
                          </m:e>
                          <m:sub>
                            <m:r>
                              <a:rPr lang="fr-FR" sz="2000" b="0" i="1" smtClean="0">
                                <a:latin typeface="Cambria Math" panose="02040503050406030204" pitchFamily="18" charset="0"/>
                              </a:rPr>
                              <m:t>𝑟𝑎𝑑𝑖𝑜</m:t>
                            </m:r>
                          </m:sub>
                        </m:sSub>
                      </m:oMath>
                    </m:oMathPara>
                  </a14:m>
                  <a:endParaRPr lang="fr-FR" sz="2000" dirty="0"/>
                </a:p>
              </p:txBody>
            </p:sp>
          </mc:Choice>
          <mc:Fallback>
            <p:sp>
              <p:nvSpPr>
                <p:cNvPr id="56" name="ZoneTexte 55">
                  <a:extLst>
                    <a:ext uri="{FF2B5EF4-FFF2-40B4-BE49-F238E27FC236}">
                      <a16:creationId xmlns:a16="http://schemas.microsoft.com/office/drawing/2014/main" id="{183FD0D3-E793-855C-6C78-EA216EAAF9E3}"/>
                    </a:ext>
                  </a:extLst>
                </p:cNvPr>
                <p:cNvSpPr txBox="1">
                  <a:spLocks noRot="1" noChangeAspect="1" noMove="1" noResize="1" noEditPoints="1" noAdjustHandles="1" noChangeArrowheads="1" noChangeShapeType="1" noTextEdit="1"/>
                </p:cNvSpPr>
                <p:nvPr/>
              </p:nvSpPr>
              <p:spPr>
                <a:xfrm>
                  <a:off x="8007217" y="4098815"/>
                  <a:ext cx="2702301" cy="707886"/>
                </a:xfrm>
                <a:prstGeom prst="rect">
                  <a:avLst/>
                </a:prstGeom>
                <a:blipFill>
                  <a:blip r:embed="rId5"/>
                  <a:stretch>
                    <a:fillRect t="-3448" b="-6897"/>
                  </a:stretch>
                </a:blipFill>
                <a:ln>
                  <a:solidFill>
                    <a:schemeClr val="tx1"/>
                  </a:solid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57" name="ZoneTexte 56">
                  <a:extLst>
                    <a:ext uri="{FF2B5EF4-FFF2-40B4-BE49-F238E27FC236}">
                      <a16:creationId xmlns:a16="http://schemas.microsoft.com/office/drawing/2014/main" id="{FEAAC992-744A-6551-58C5-541BF86C3434}"/>
                    </a:ext>
                  </a:extLst>
                </p:cNvPr>
                <p:cNvSpPr txBox="1"/>
                <p:nvPr/>
              </p:nvSpPr>
              <p:spPr>
                <a:xfrm>
                  <a:off x="2370695" y="4206668"/>
                  <a:ext cx="1377878" cy="461665"/>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𝑓</m:t>
                            </m:r>
                          </m:e>
                          <m:sub>
                            <m:r>
                              <a:rPr lang="fr-FR" sz="2400" b="0" i="1" smtClean="0">
                                <a:latin typeface="Cambria Math" panose="02040503050406030204" pitchFamily="18" charset="0"/>
                              </a:rPr>
                              <m:t>𝑒𝑚𝑖𝑠𝑠𝑖𝑜𝑛</m:t>
                            </m:r>
                          </m:sub>
                        </m:sSub>
                      </m:oMath>
                    </m:oMathPara>
                  </a14:m>
                  <a:endParaRPr lang="fr-FR" sz="2400" dirty="0"/>
                </a:p>
              </p:txBody>
            </p:sp>
          </mc:Choice>
          <mc:Fallback>
            <p:sp>
              <p:nvSpPr>
                <p:cNvPr id="57" name="ZoneTexte 56">
                  <a:extLst>
                    <a:ext uri="{FF2B5EF4-FFF2-40B4-BE49-F238E27FC236}">
                      <a16:creationId xmlns:a16="http://schemas.microsoft.com/office/drawing/2014/main" id="{FEAAC992-744A-6551-58C5-541BF86C3434}"/>
                    </a:ext>
                  </a:extLst>
                </p:cNvPr>
                <p:cNvSpPr txBox="1">
                  <a:spLocks noRot="1" noChangeAspect="1" noMove="1" noResize="1" noEditPoints="1" noAdjustHandles="1" noChangeArrowheads="1" noChangeShapeType="1" noTextEdit="1"/>
                </p:cNvSpPr>
                <p:nvPr/>
              </p:nvSpPr>
              <p:spPr>
                <a:xfrm>
                  <a:off x="2370695" y="4206668"/>
                  <a:ext cx="1377878" cy="461665"/>
                </a:xfrm>
                <a:prstGeom prst="rect">
                  <a:avLst/>
                </a:prstGeom>
                <a:blipFill>
                  <a:blip r:embed="rId6"/>
                  <a:stretch>
                    <a:fillRect l="-909" b="-12821"/>
                  </a:stretch>
                </a:blipFill>
                <a:ln>
                  <a:solidFill>
                    <a:schemeClr val="tx1"/>
                  </a:solidFill>
                </a:ln>
              </p:spPr>
              <p:txBody>
                <a:bodyPr/>
                <a:lstStyle/>
                <a:p>
                  <a:r>
                    <a:rPr lang="fr-FR">
                      <a:noFill/>
                    </a:rPr>
                    <a:t> </a:t>
                  </a:r>
                </a:p>
              </p:txBody>
            </p:sp>
          </mc:Fallback>
        </mc:AlternateContent>
      </p:grpSp>
      <p:grpSp>
        <p:nvGrpSpPr>
          <p:cNvPr id="58" name="Groupe 57">
            <a:extLst>
              <a:ext uri="{FF2B5EF4-FFF2-40B4-BE49-F238E27FC236}">
                <a16:creationId xmlns:a16="http://schemas.microsoft.com/office/drawing/2014/main" id="{A995F5BF-CDC5-EAFA-A18F-DE6FD4AF7B26}"/>
              </a:ext>
            </a:extLst>
          </p:cNvPr>
          <p:cNvGrpSpPr/>
          <p:nvPr/>
        </p:nvGrpSpPr>
        <p:grpSpPr>
          <a:xfrm>
            <a:off x="1143856" y="3879826"/>
            <a:ext cx="9904287" cy="1166537"/>
            <a:chOff x="1539314" y="3824091"/>
            <a:chExt cx="9904287" cy="1166537"/>
          </a:xfrm>
        </p:grpSpPr>
        <p:sp>
          <p:nvSpPr>
            <p:cNvPr id="59" name="Rectangle 58">
              <a:extLst>
                <a:ext uri="{FF2B5EF4-FFF2-40B4-BE49-F238E27FC236}">
                  <a16:creationId xmlns:a16="http://schemas.microsoft.com/office/drawing/2014/main" id="{FFCE9957-69AB-AF25-E054-05D45D574F26}"/>
                </a:ext>
              </a:extLst>
            </p:cNvPr>
            <p:cNvSpPr/>
            <p:nvPr/>
          </p:nvSpPr>
          <p:spPr>
            <a:xfrm>
              <a:off x="1539314" y="3824091"/>
              <a:ext cx="9904287" cy="116653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ZoneTexte 59">
              <a:extLst>
                <a:ext uri="{FF2B5EF4-FFF2-40B4-BE49-F238E27FC236}">
                  <a16:creationId xmlns:a16="http://schemas.microsoft.com/office/drawing/2014/main" id="{D17888E9-3E8E-107B-82EC-2CD60C196D42}"/>
                </a:ext>
              </a:extLst>
            </p:cNvPr>
            <p:cNvSpPr txBox="1"/>
            <p:nvPr/>
          </p:nvSpPr>
          <p:spPr>
            <a:xfrm>
              <a:off x="5209379" y="4206668"/>
              <a:ext cx="1773242" cy="400110"/>
            </a:xfrm>
            <a:prstGeom prst="rect">
              <a:avLst/>
            </a:prstGeom>
            <a:noFill/>
          </p:spPr>
          <p:txBody>
            <a:bodyPr wrap="none" rtlCol="0">
              <a:spAutoFit/>
            </a:bodyPr>
            <a:lstStyle/>
            <a:p>
              <a:pPr algn="ctr"/>
              <a:r>
                <a:rPr lang="fr-FR" sz="2000" dirty="0">
                  <a:solidFill>
                    <a:srgbClr val="C00000"/>
                  </a:solidFill>
                </a:rPr>
                <a:t>For </a:t>
              </a:r>
              <a:r>
                <a:rPr lang="fr-FR" sz="2000" dirty="0" err="1">
                  <a:solidFill>
                    <a:srgbClr val="C00000"/>
                  </a:solidFill>
                </a:rPr>
                <a:t>each</a:t>
              </a:r>
              <a:r>
                <a:rPr lang="fr-FR" sz="2000" dirty="0">
                  <a:solidFill>
                    <a:srgbClr val="C00000"/>
                  </a:solidFill>
                </a:rPr>
                <a:t> </a:t>
              </a:r>
              <a:r>
                <a:rPr lang="fr-FR" sz="2000" dirty="0" err="1">
                  <a:solidFill>
                    <a:srgbClr val="C00000"/>
                  </a:solidFill>
                </a:rPr>
                <a:t>target</a:t>
              </a:r>
              <a:endParaRPr lang="fr-FR" sz="2000" dirty="0">
                <a:solidFill>
                  <a:srgbClr val="C00000"/>
                </a:solidFill>
              </a:endParaRPr>
            </a:p>
          </p:txBody>
        </p:sp>
      </p:grpSp>
      <p:grpSp>
        <p:nvGrpSpPr>
          <p:cNvPr id="61" name="Groupe 60">
            <a:extLst>
              <a:ext uri="{FF2B5EF4-FFF2-40B4-BE49-F238E27FC236}">
                <a16:creationId xmlns:a16="http://schemas.microsoft.com/office/drawing/2014/main" id="{2B4A4307-C099-91FA-F75A-46F4C8F4B7C0}"/>
              </a:ext>
            </a:extLst>
          </p:cNvPr>
          <p:cNvGrpSpPr/>
          <p:nvPr/>
        </p:nvGrpSpPr>
        <p:grpSpPr>
          <a:xfrm>
            <a:off x="222519" y="5244146"/>
            <a:ext cx="11801208" cy="1117841"/>
            <a:chOff x="195396" y="5515508"/>
            <a:chExt cx="11801208" cy="1117841"/>
          </a:xfrm>
        </p:grpSpPr>
        <p:grpSp>
          <p:nvGrpSpPr>
            <p:cNvPr id="62" name="Groupe 61">
              <a:extLst>
                <a:ext uri="{FF2B5EF4-FFF2-40B4-BE49-F238E27FC236}">
                  <a16:creationId xmlns:a16="http://schemas.microsoft.com/office/drawing/2014/main" id="{53D161F6-FE92-9107-A831-EF22B66051C6}"/>
                </a:ext>
              </a:extLst>
            </p:cNvPr>
            <p:cNvGrpSpPr/>
            <p:nvPr/>
          </p:nvGrpSpPr>
          <p:grpSpPr>
            <a:xfrm>
              <a:off x="195396" y="5515508"/>
              <a:ext cx="11801208" cy="1009028"/>
              <a:chOff x="195396" y="5515508"/>
              <a:chExt cx="11801208" cy="1009028"/>
            </a:xfrm>
          </p:grpSpPr>
          <p:grpSp>
            <p:nvGrpSpPr>
              <p:cNvPr id="128" name="Groupe 127">
                <a:extLst>
                  <a:ext uri="{FF2B5EF4-FFF2-40B4-BE49-F238E27FC236}">
                    <a16:creationId xmlns:a16="http://schemas.microsoft.com/office/drawing/2014/main" id="{1F88D57C-8D26-4AC2-6EF2-878E27D3E65D}"/>
                  </a:ext>
                </a:extLst>
              </p:cNvPr>
              <p:cNvGrpSpPr/>
              <p:nvPr/>
            </p:nvGrpSpPr>
            <p:grpSpPr>
              <a:xfrm>
                <a:off x="195396" y="5600181"/>
                <a:ext cx="7337917" cy="924355"/>
                <a:chOff x="275173" y="5628174"/>
                <a:chExt cx="7337917" cy="924355"/>
              </a:xfrm>
            </p:grpSpPr>
            <mc:AlternateContent xmlns:mc="http://schemas.openxmlformats.org/markup-compatibility/2006">
              <mc:Choice xmlns:a14="http://schemas.microsoft.com/office/drawing/2010/main" Requires="a14">
                <p:sp>
                  <p:nvSpPr>
                    <p:cNvPr id="132" name="ZoneTexte 131">
                      <a:extLst>
                        <a:ext uri="{FF2B5EF4-FFF2-40B4-BE49-F238E27FC236}">
                          <a16:creationId xmlns:a16="http://schemas.microsoft.com/office/drawing/2014/main" id="{A9B61FE1-62F7-01ED-D760-FA4E632BAA68}"/>
                        </a:ext>
                      </a:extLst>
                    </p:cNvPr>
                    <p:cNvSpPr txBox="1"/>
                    <p:nvPr/>
                  </p:nvSpPr>
                  <p:spPr>
                    <a:xfrm>
                      <a:off x="275173" y="5721532"/>
                      <a:ext cx="4649030" cy="830997"/>
                    </a:xfrm>
                    <a:prstGeom prst="rect">
                      <a:avLst/>
                    </a:prstGeom>
                    <a:noFill/>
                  </p:spPr>
                  <p:txBody>
                    <a:bodyPr wrap="none" rtlCol="0">
                      <a:spAutoFit/>
                    </a:bodyPr>
                    <a:lstStyle/>
                    <a:p>
                      <a14:m>
                        <m:oMath xmlns:m="http://schemas.openxmlformats.org/officeDocument/2006/math">
                          <m:r>
                            <a:rPr lang="fr-FR" sz="2400" i="1" smtClean="0">
                              <a:latin typeface="Cambria Math" panose="02040503050406030204" pitchFamily="18" charset="0"/>
                              <a:ea typeface="Cambria Math" panose="02040503050406030204" pitchFamily="18" charset="0"/>
                            </a:rPr>
                            <m:t>⇒</m:t>
                          </m:r>
                        </m:oMath>
                      </a14:m>
                      <a:r>
                        <a:rPr lang="fr-FR" sz="2400" dirty="0"/>
                        <a:t> Radio flux </a:t>
                      </a:r>
                      <a:r>
                        <a:rPr lang="fr-FR" sz="2400" dirty="0" err="1"/>
                        <a:t>received</a:t>
                      </a:r>
                      <a:r>
                        <a:rPr lang="fr-FR" sz="2400" dirty="0"/>
                        <a:t> by NenuFAR :</a:t>
                      </a:r>
                    </a:p>
                    <a:p>
                      <a:r>
                        <a:rPr lang="fr-FR" sz="2400" dirty="0"/>
                        <a:t>	(</a:t>
                      </a:r>
                      <a14:m>
                        <m:oMath xmlns:m="http://schemas.openxmlformats.org/officeDocument/2006/math">
                          <m:r>
                            <a:rPr lang="fr-FR" sz="2400" b="0" i="1" smtClean="0">
                              <a:latin typeface="Cambria Math" panose="02040503050406030204" pitchFamily="18" charset="0"/>
                            </a:rPr>
                            <m:t>𝑊</m:t>
                          </m:r>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𝑚</m:t>
                              </m:r>
                            </m:e>
                            <m:sup>
                              <m:r>
                                <a:rPr lang="fr-FR" sz="2400" b="0" i="1" smtClean="0">
                                  <a:latin typeface="Cambria Math" panose="02040503050406030204" pitchFamily="18" charset="0"/>
                                </a:rPr>
                                <m:t>−2</m:t>
                              </m:r>
                            </m:sup>
                          </m:sSup>
                          <m:r>
                            <a:rPr lang="fr-FR" sz="2400" b="0" i="1" smtClean="0">
                              <a:latin typeface="Cambria Math" panose="02040503050406030204" pitchFamily="18" charset="0"/>
                            </a:rPr>
                            <m:t>.</m:t>
                          </m:r>
                          <m:r>
                            <a:rPr lang="fr-FR" sz="2400" b="0" i="1" smtClean="0">
                              <a:latin typeface="Cambria Math" panose="02040503050406030204" pitchFamily="18" charset="0"/>
                            </a:rPr>
                            <m:t>𝐻</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𝑧</m:t>
                              </m:r>
                            </m:e>
                            <m:sup>
                              <m:r>
                                <a:rPr lang="fr-FR" sz="2400" b="0" i="1" smtClean="0">
                                  <a:latin typeface="Cambria Math" panose="02040503050406030204" pitchFamily="18" charset="0"/>
                                </a:rPr>
                                <m:t>−1</m:t>
                              </m:r>
                            </m:sup>
                          </m:sSup>
                          <m:r>
                            <a:rPr lang="fr-FR" sz="2400" b="0" i="1" smtClean="0">
                              <a:latin typeface="Cambria Math" panose="02040503050406030204" pitchFamily="18" charset="0"/>
                            </a:rPr>
                            <m:t>)</m:t>
                          </m:r>
                        </m:oMath>
                      </a14:m>
                      <a:endParaRPr lang="fr-FR" sz="2400" dirty="0"/>
                    </a:p>
                  </p:txBody>
                </p:sp>
              </mc:Choice>
              <mc:Fallback>
                <p:sp>
                  <p:nvSpPr>
                    <p:cNvPr id="132" name="ZoneTexte 131">
                      <a:extLst>
                        <a:ext uri="{FF2B5EF4-FFF2-40B4-BE49-F238E27FC236}">
                          <a16:creationId xmlns:a16="http://schemas.microsoft.com/office/drawing/2014/main" id="{A9B61FE1-62F7-01ED-D760-FA4E632BAA68}"/>
                        </a:ext>
                      </a:extLst>
                    </p:cNvPr>
                    <p:cNvSpPr txBox="1">
                      <a:spLocks noRot="1" noChangeAspect="1" noMove="1" noResize="1" noEditPoints="1" noAdjustHandles="1" noChangeArrowheads="1" noChangeShapeType="1" noTextEdit="1"/>
                    </p:cNvSpPr>
                    <p:nvPr/>
                  </p:nvSpPr>
                  <p:spPr>
                    <a:xfrm>
                      <a:off x="275173" y="5721532"/>
                      <a:ext cx="4649030" cy="830997"/>
                    </a:xfrm>
                    <a:prstGeom prst="rect">
                      <a:avLst/>
                    </a:prstGeom>
                    <a:blipFill>
                      <a:blip r:embed="rId7"/>
                      <a:stretch>
                        <a:fillRect t="-4478" r="-1090" b="-14925"/>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33" name="ZoneTexte 132">
                      <a:extLst>
                        <a:ext uri="{FF2B5EF4-FFF2-40B4-BE49-F238E27FC236}">
                          <a16:creationId xmlns:a16="http://schemas.microsoft.com/office/drawing/2014/main" id="{F0F5AE22-3BC7-1B6C-6036-327527BF3B6B}"/>
                        </a:ext>
                      </a:extLst>
                    </p:cNvPr>
                    <p:cNvSpPr txBox="1"/>
                    <p:nvPr/>
                  </p:nvSpPr>
                  <p:spPr>
                    <a:xfrm>
                      <a:off x="5068867" y="5628174"/>
                      <a:ext cx="2544223" cy="756169"/>
                    </a:xfrm>
                    <a:prstGeom prst="rect">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400" b="0" i="1" smtClean="0">
                                    <a:latin typeface="Cambria Math" panose="02040503050406030204" pitchFamily="18" charset="0"/>
                                  </a:rPr>
                                </m:ctrlPr>
                              </m:sSubPr>
                              <m:e>
                                <m:r>
                                  <m:rPr>
                                    <m:sty m:val="p"/>
                                  </m:rPr>
                                  <a:rPr lang="fr-FR" sz="2400" b="0" i="0" smtClean="0">
                                    <a:latin typeface="Cambria Math" panose="02040503050406030204" pitchFamily="18" charset="0"/>
                                  </a:rPr>
                                  <m:t>Φ</m:t>
                                </m:r>
                              </m:e>
                              <m:sub>
                                <m:r>
                                  <a:rPr lang="fr-FR" sz="2400" b="0" i="1" smtClean="0">
                                    <a:latin typeface="Cambria Math" panose="02040503050406030204" pitchFamily="18" charset="0"/>
                                  </a:rPr>
                                  <m:t>𝑟𝑎𝑑𝑖𝑜</m:t>
                                </m:r>
                              </m:sub>
                            </m:sSub>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𝑃</m:t>
                                    </m:r>
                                  </m:e>
                                  <m:sub>
                                    <m:r>
                                      <a:rPr lang="fr-FR" sz="2400" b="0" i="1" smtClean="0">
                                        <a:latin typeface="Cambria Math" panose="02040503050406030204" pitchFamily="18" charset="0"/>
                                      </a:rPr>
                                      <m:t>𝑟𝑎𝑑𝑖𝑜</m:t>
                                    </m:r>
                                  </m:sub>
                                </m:sSub>
                              </m:num>
                              <m:den>
                                <m:r>
                                  <m:rPr>
                                    <m:sty m:val="p"/>
                                  </m:rPr>
                                  <a:rPr lang="fr-FR" sz="2400" b="0" i="0" smtClean="0">
                                    <a:latin typeface="Cambria Math" panose="02040503050406030204" pitchFamily="18" charset="0"/>
                                  </a:rPr>
                                  <m:t>Ω</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𝑠</m:t>
                                    </m:r>
                                  </m:e>
                                  <m:sup>
                                    <m:r>
                                      <a:rPr lang="fr-FR" sz="2400" b="0" i="1" smtClean="0">
                                        <a:latin typeface="Cambria Math" panose="02040503050406030204" pitchFamily="18" charset="0"/>
                                      </a:rPr>
                                      <m:t>2</m:t>
                                    </m:r>
                                  </m:sup>
                                </m:sSup>
                                <m:r>
                                  <m:rPr>
                                    <m:sty m:val="p"/>
                                  </m:rPr>
                                  <a:rPr lang="fr-FR" sz="2400" b="0" i="0" smtClean="0">
                                    <a:latin typeface="Cambria Math" panose="02040503050406030204" pitchFamily="18" charset="0"/>
                                  </a:rPr>
                                  <m:t>Δ</m:t>
                                </m:r>
                                <m:r>
                                  <a:rPr lang="fr-FR" sz="2400" b="0" i="1" smtClean="0">
                                    <a:latin typeface="Cambria Math" panose="02040503050406030204" pitchFamily="18" charset="0"/>
                                  </a:rPr>
                                  <m:t>𝑓</m:t>
                                </m:r>
                              </m:den>
                            </m:f>
                            <m:r>
                              <a:rPr lang="fr-FR" sz="2400" b="0" i="1" smtClean="0">
                                <a:latin typeface="Cambria Math" panose="02040503050406030204" pitchFamily="18" charset="0"/>
                              </a:rPr>
                              <m:t> </m:t>
                            </m:r>
                          </m:oMath>
                        </m:oMathPara>
                      </a14:m>
                      <a:endParaRPr lang="fr-FR" sz="2400" dirty="0"/>
                    </a:p>
                  </p:txBody>
                </p:sp>
              </mc:Choice>
              <mc:Fallback>
                <p:sp>
                  <p:nvSpPr>
                    <p:cNvPr id="133" name="ZoneTexte 132">
                      <a:extLst>
                        <a:ext uri="{FF2B5EF4-FFF2-40B4-BE49-F238E27FC236}">
                          <a16:creationId xmlns:a16="http://schemas.microsoft.com/office/drawing/2014/main" id="{F0F5AE22-3BC7-1B6C-6036-327527BF3B6B}"/>
                        </a:ext>
                      </a:extLst>
                    </p:cNvPr>
                    <p:cNvSpPr txBox="1">
                      <a:spLocks noRot="1" noChangeAspect="1" noMove="1" noResize="1" noEditPoints="1" noAdjustHandles="1" noChangeArrowheads="1" noChangeShapeType="1" noTextEdit="1"/>
                    </p:cNvSpPr>
                    <p:nvPr/>
                  </p:nvSpPr>
                  <p:spPr>
                    <a:xfrm>
                      <a:off x="5068867" y="5628174"/>
                      <a:ext cx="2544223" cy="756169"/>
                    </a:xfrm>
                    <a:prstGeom prst="rect">
                      <a:avLst/>
                    </a:prstGeom>
                    <a:blipFill>
                      <a:blip r:embed="rId8"/>
                      <a:stretch>
                        <a:fillRect b="-18033"/>
                      </a:stretch>
                    </a:blipFill>
                    <a:ln>
                      <a:solidFill>
                        <a:schemeClr val="tx1"/>
                      </a:solidFill>
                    </a:ln>
                  </p:spPr>
                  <p:txBody>
                    <a:bodyPr/>
                    <a:lstStyle/>
                    <a:p>
                      <a:r>
                        <a:rPr lang="fr-FR">
                          <a:noFill/>
                        </a:rPr>
                        <a:t> </a:t>
                      </a:r>
                    </a:p>
                  </p:txBody>
                </p:sp>
              </mc:Fallback>
            </mc:AlternateContent>
          </p:grpSp>
          <p:sp>
            <p:nvSpPr>
              <p:cNvPr id="129" name="ZoneTexte 128">
                <a:extLst>
                  <a:ext uri="{FF2B5EF4-FFF2-40B4-BE49-F238E27FC236}">
                    <a16:creationId xmlns:a16="http://schemas.microsoft.com/office/drawing/2014/main" id="{1272D19B-FE8E-E9E6-E722-C1A960792BB1}"/>
                  </a:ext>
                </a:extLst>
              </p:cNvPr>
              <p:cNvSpPr txBox="1"/>
              <p:nvPr/>
            </p:nvSpPr>
            <p:spPr>
              <a:xfrm>
                <a:off x="10521457" y="5515508"/>
                <a:ext cx="1475147" cy="369332"/>
              </a:xfrm>
              <a:prstGeom prst="rect">
                <a:avLst/>
              </a:prstGeom>
              <a:noFill/>
            </p:spPr>
            <p:txBody>
              <a:bodyPr wrap="none" rtlCol="0">
                <a:spAutoFit/>
              </a:bodyPr>
              <a:lstStyle/>
              <a:p>
                <a:r>
                  <a:rPr lang="fr-FR" dirty="0"/>
                  <a:t>[</a:t>
                </a:r>
                <a:r>
                  <a:rPr lang="fr-FR" i="1" dirty="0" err="1"/>
                  <a:t>Zarka</a:t>
                </a:r>
                <a:r>
                  <a:rPr lang="fr-FR" i="1" dirty="0"/>
                  <a:t>, 2004 </a:t>
                </a:r>
                <a:r>
                  <a:rPr lang="fr-FR" dirty="0"/>
                  <a:t>]</a:t>
                </a:r>
              </a:p>
            </p:txBody>
          </p:sp>
          <mc:AlternateContent xmlns:mc="http://schemas.openxmlformats.org/markup-compatibility/2006" xmlns:a14="http://schemas.microsoft.com/office/drawing/2010/main">
            <mc:Choice Requires="a14">
              <p:sp>
                <p:nvSpPr>
                  <p:cNvPr id="130" name="ZoneTexte 129">
                    <a:extLst>
                      <a:ext uri="{FF2B5EF4-FFF2-40B4-BE49-F238E27FC236}">
                        <a16:creationId xmlns:a16="http://schemas.microsoft.com/office/drawing/2014/main" id="{A4DBC226-1759-1A94-1772-9A91F84FC806}"/>
                      </a:ext>
                    </a:extLst>
                  </p:cNvPr>
                  <p:cNvSpPr txBox="1"/>
                  <p:nvPr/>
                </p:nvSpPr>
                <p:spPr>
                  <a:xfrm>
                    <a:off x="8269614" y="5546286"/>
                    <a:ext cx="210717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fr-FR" sz="2000" b="0" i="0" smtClean="0">
                              <a:latin typeface="Cambria Math" panose="02040503050406030204" pitchFamily="18" charset="0"/>
                            </a:rPr>
                            <m:t>Ω</m:t>
                          </m:r>
                          <m:r>
                            <a:rPr lang="fr-FR" sz="2000" b="0" i="1" smtClean="0">
                              <a:latin typeface="Cambria Math" panose="02040503050406030204" pitchFamily="18" charset="0"/>
                            </a:rPr>
                            <m:t>=0.16 − 1.6 </m:t>
                          </m:r>
                          <m:r>
                            <a:rPr lang="fr-FR" sz="2000" b="0" i="1" smtClean="0">
                              <a:latin typeface="Cambria Math" panose="02040503050406030204" pitchFamily="18" charset="0"/>
                            </a:rPr>
                            <m:t>𝑠𝑟</m:t>
                          </m:r>
                        </m:oMath>
                      </m:oMathPara>
                    </a14:m>
                    <a:endParaRPr lang="fr-FR" sz="2000" dirty="0"/>
                  </a:p>
                </p:txBody>
              </p:sp>
            </mc:Choice>
            <mc:Fallback xmlns="">
              <p:sp>
                <p:nvSpPr>
                  <p:cNvPr id="55" name="ZoneTexte 54">
                    <a:extLst>
                      <a:ext uri="{FF2B5EF4-FFF2-40B4-BE49-F238E27FC236}">
                        <a16:creationId xmlns:a16="http://schemas.microsoft.com/office/drawing/2014/main" id="{DAD8F330-C27F-5E96-3CB0-00E8D28F7179}"/>
                      </a:ext>
                    </a:extLst>
                  </p:cNvPr>
                  <p:cNvSpPr txBox="1">
                    <a:spLocks noRot="1" noChangeAspect="1" noMove="1" noResize="1" noEditPoints="1" noAdjustHandles="1" noChangeArrowheads="1" noChangeShapeType="1" noTextEdit="1"/>
                  </p:cNvSpPr>
                  <p:nvPr/>
                </p:nvSpPr>
                <p:spPr>
                  <a:xfrm>
                    <a:off x="8269614" y="5546286"/>
                    <a:ext cx="2107179" cy="307777"/>
                  </a:xfrm>
                  <a:prstGeom prst="rect">
                    <a:avLst/>
                  </a:prstGeom>
                  <a:blipFill>
                    <a:blip r:embed="rId9"/>
                    <a:stretch>
                      <a:fillRect l="-2410" t="-8000" r="-1205" b="-4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1" name="ZoneTexte 130">
                    <a:extLst>
                      <a:ext uri="{FF2B5EF4-FFF2-40B4-BE49-F238E27FC236}">
                        <a16:creationId xmlns:a16="http://schemas.microsoft.com/office/drawing/2014/main" id="{31E25C43-C727-A731-CF8E-920F43886CC5}"/>
                      </a:ext>
                    </a:extLst>
                  </p:cNvPr>
                  <p:cNvSpPr txBox="1"/>
                  <p:nvPr/>
                </p:nvSpPr>
                <p:spPr>
                  <a:xfrm>
                    <a:off x="8269614" y="5924370"/>
                    <a:ext cx="131138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fr-FR" sz="2000" b="0" i="0" smtClean="0">
                              <a:latin typeface="Cambria Math" panose="02040503050406030204" pitchFamily="18" charset="0"/>
                            </a:rPr>
                            <m:t>Δ</m:t>
                          </m:r>
                          <m:r>
                            <a:rPr lang="fr-FR" sz="2000" b="0" i="1" smtClean="0">
                              <a:latin typeface="Cambria Math" panose="02040503050406030204" pitchFamily="18" charset="0"/>
                            </a:rPr>
                            <m:t>𝑓</m:t>
                          </m:r>
                          <m:r>
                            <a:rPr lang="fr-FR" sz="2000" b="0" i="1" smtClean="0">
                              <a:latin typeface="Cambria Math" panose="02040503050406030204" pitchFamily="18" charset="0"/>
                            </a:rPr>
                            <m:t>∼</m:t>
                          </m:r>
                          <m:sSubSup>
                            <m:sSubSupPr>
                              <m:ctrlPr>
                                <a:rPr lang="fr-FR" sz="2000" b="0" i="1" smtClean="0">
                                  <a:latin typeface="Cambria Math" panose="02040503050406030204" pitchFamily="18" charset="0"/>
                                </a:rPr>
                              </m:ctrlPr>
                            </m:sSubSupPr>
                            <m:e>
                              <m:r>
                                <a:rPr lang="fr-FR" sz="2000" b="0" i="1" smtClean="0">
                                  <a:latin typeface="Cambria Math" panose="02040503050406030204" pitchFamily="18" charset="0"/>
                                </a:rPr>
                                <m:t>𝜖</m:t>
                              </m:r>
                              <m:r>
                                <a:rPr lang="fr-FR" sz="2000" b="0" i="1" smtClean="0">
                                  <a:latin typeface="Cambria Math" panose="02040503050406030204" pitchFamily="18" charset="0"/>
                                </a:rPr>
                                <m:t>𝑓</m:t>
                              </m:r>
                            </m:e>
                            <m:sub>
                              <m:r>
                                <a:rPr lang="fr-FR" sz="2000" b="0" i="1" smtClean="0">
                                  <a:latin typeface="Cambria Math" panose="02040503050406030204" pitchFamily="18" charset="0"/>
                                </a:rPr>
                                <m:t>𝑚𝑎𝑥</m:t>
                              </m:r>
                            </m:sub>
                            <m:sup>
                              <m:r>
                                <a:rPr lang="fr-FR" sz="2000" b="0" i="1" smtClean="0">
                                  <a:latin typeface="Cambria Math" panose="02040503050406030204" pitchFamily="18" charset="0"/>
                                </a:rPr>
                                <m:t>𝑐</m:t>
                              </m:r>
                            </m:sup>
                          </m:sSubSup>
                        </m:oMath>
                      </m:oMathPara>
                    </a14:m>
                    <a:endParaRPr lang="fr-FR" sz="2000" dirty="0"/>
                  </a:p>
                </p:txBody>
              </p:sp>
            </mc:Choice>
            <mc:Fallback xmlns="">
              <p:sp>
                <p:nvSpPr>
                  <p:cNvPr id="56" name="ZoneTexte 55">
                    <a:extLst>
                      <a:ext uri="{FF2B5EF4-FFF2-40B4-BE49-F238E27FC236}">
                        <a16:creationId xmlns:a16="http://schemas.microsoft.com/office/drawing/2014/main" id="{95B66AEB-58A5-B18B-A956-206B06A8BC48}"/>
                      </a:ext>
                    </a:extLst>
                  </p:cNvPr>
                  <p:cNvSpPr txBox="1">
                    <a:spLocks noRot="1" noChangeAspect="1" noMove="1" noResize="1" noEditPoints="1" noAdjustHandles="1" noChangeArrowheads="1" noChangeShapeType="1" noTextEdit="1"/>
                  </p:cNvSpPr>
                  <p:nvPr/>
                </p:nvSpPr>
                <p:spPr>
                  <a:xfrm>
                    <a:off x="8269614" y="5924370"/>
                    <a:ext cx="1311385" cy="307777"/>
                  </a:xfrm>
                  <a:prstGeom prst="rect">
                    <a:avLst/>
                  </a:prstGeom>
                  <a:blipFill>
                    <a:blip r:embed="rId10"/>
                    <a:stretch>
                      <a:fillRect l="-3846" b="-32000"/>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63" name="ZoneTexte 62">
                  <a:extLst>
                    <a:ext uri="{FF2B5EF4-FFF2-40B4-BE49-F238E27FC236}">
                      <a16:creationId xmlns:a16="http://schemas.microsoft.com/office/drawing/2014/main" id="{E51EB7EB-C76B-4932-428E-487FABD47C7F}"/>
                    </a:ext>
                  </a:extLst>
                </p:cNvPr>
                <p:cNvSpPr txBox="1"/>
                <p:nvPr/>
              </p:nvSpPr>
              <p:spPr>
                <a:xfrm>
                  <a:off x="8327738" y="6356350"/>
                  <a:ext cx="11951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𝜖</m:t>
                        </m:r>
                        <m:r>
                          <a:rPr lang="fr-FR" b="0" i="1" smtClean="0">
                            <a:latin typeface="Cambria Math" panose="02040503050406030204" pitchFamily="18" charset="0"/>
                          </a:rPr>
                          <m:t> ~ 0.1 −1</m:t>
                        </m:r>
                      </m:oMath>
                    </m:oMathPara>
                  </a14:m>
                  <a:endParaRPr lang="fr-FR" dirty="0"/>
                </a:p>
              </p:txBody>
            </p:sp>
          </mc:Choice>
          <mc:Fallback xmlns="">
            <p:sp>
              <p:nvSpPr>
                <p:cNvPr id="58" name="ZoneTexte 57">
                  <a:extLst>
                    <a:ext uri="{FF2B5EF4-FFF2-40B4-BE49-F238E27FC236}">
                      <a16:creationId xmlns:a16="http://schemas.microsoft.com/office/drawing/2014/main" id="{541B67F2-5E14-8EB5-41DA-A3063FA90478}"/>
                    </a:ext>
                  </a:extLst>
                </p:cNvPr>
                <p:cNvSpPr txBox="1">
                  <a:spLocks noRot="1" noChangeAspect="1" noMove="1" noResize="1" noEditPoints="1" noAdjustHandles="1" noChangeArrowheads="1" noChangeShapeType="1" noTextEdit="1"/>
                </p:cNvSpPr>
                <p:nvPr/>
              </p:nvSpPr>
              <p:spPr>
                <a:xfrm>
                  <a:off x="8327738" y="6356350"/>
                  <a:ext cx="1195135" cy="276999"/>
                </a:xfrm>
                <a:prstGeom prst="rect">
                  <a:avLst/>
                </a:prstGeom>
                <a:blipFill>
                  <a:blip r:embed="rId11"/>
                  <a:stretch>
                    <a:fillRect l="-2105" t="-8696" r="-4211" b="-34783"/>
                  </a:stretch>
                </a:blipFill>
              </p:spPr>
              <p:txBody>
                <a:bodyPr/>
                <a:lstStyle/>
                <a:p>
                  <a:r>
                    <a:rPr lang="en-GB">
                      <a:noFill/>
                    </a:rPr>
                    <a:t> </a:t>
                  </a:r>
                </a:p>
              </p:txBody>
            </p:sp>
          </mc:Fallback>
        </mc:AlternateContent>
      </p:grpSp>
    </p:spTree>
    <p:extLst>
      <p:ext uri="{BB962C8B-B14F-4D97-AF65-F5344CB8AC3E}">
        <p14:creationId xmlns:p14="http://schemas.microsoft.com/office/powerpoint/2010/main" val="140896825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1E986-182B-8CD8-3E79-29A85DB05278}"/>
            </a:ext>
          </a:extLst>
        </p:cNvPr>
        <p:cNvGrpSpPr/>
        <p:nvPr/>
      </p:nvGrpSpPr>
      <p:grpSpPr>
        <a:xfrm>
          <a:off x="0" y="0"/>
          <a:ext cx="0" cy="0"/>
          <a:chOff x="0" y="0"/>
          <a:chExt cx="0" cy="0"/>
        </a:xfrm>
      </p:grpSpPr>
      <p:sp>
        <p:nvSpPr>
          <p:cNvPr id="135" name="Titre 1">
            <a:extLst>
              <a:ext uri="{FF2B5EF4-FFF2-40B4-BE49-F238E27FC236}">
                <a16:creationId xmlns:a16="http://schemas.microsoft.com/office/drawing/2014/main" id="{87136AE1-7C97-2B35-AAED-A2E9DBD91598}"/>
              </a:ext>
            </a:extLst>
          </p:cNvPr>
          <p:cNvSpPr txBox="1">
            <a:spLocks noGrp="1"/>
          </p:cNvSpPr>
          <p:nvPr>
            <p:ph type="title"/>
          </p:nvPr>
        </p:nvSpPr>
        <p:spPr>
          <a:xfrm>
            <a:off x="838200" y="47827"/>
            <a:ext cx="10515600" cy="1325563"/>
          </a:xfrm>
          <a:prstGeom prst="rect">
            <a:avLst/>
          </a:prstGeom>
        </p:spPr>
        <p:txBody>
          <a:bodyPr/>
          <a:lstStyle>
            <a:lvl1pPr algn="ctr"/>
          </a:lstStyle>
          <a:p>
            <a:r>
              <a:rPr lang="fr-FR" dirty="0"/>
              <a:t>PALANTIR</a:t>
            </a:r>
            <a:endParaRPr dirty="0"/>
          </a:p>
        </p:txBody>
      </p:sp>
      <p:sp>
        <p:nvSpPr>
          <p:cNvPr id="139" name="Espace réservé du numéro de diapositive 3">
            <a:extLst>
              <a:ext uri="{FF2B5EF4-FFF2-40B4-BE49-F238E27FC236}">
                <a16:creationId xmlns:a16="http://schemas.microsoft.com/office/drawing/2014/main" id="{86281334-D9F3-B3A1-47B0-084F7DA53D39}"/>
              </a:ext>
            </a:extLst>
          </p:cNvPr>
          <p:cNvSpPr txBox="1">
            <a:spLocks noGrp="1"/>
          </p:cNvSpPr>
          <p:nvPr>
            <p:ph type="sldNum" sz="quarter" idx="2"/>
          </p:nvPr>
        </p:nvSpPr>
        <p:spPr>
          <a:xfrm>
            <a:off x="12010617" y="125382"/>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mc:AlternateContent xmlns:mc="http://schemas.openxmlformats.org/markup-compatibility/2006">
        <mc:Choice xmlns:a14="http://schemas.microsoft.com/office/drawing/2010/main" Requires="a14">
          <p:sp>
            <p:nvSpPr>
              <p:cNvPr id="2" name="ZoneTexte 1">
                <a:extLst>
                  <a:ext uri="{FF2B5EF4-FFF2-40B4-BE49-F238E27FC236}">
                    <a16:creationId xmlns:a16="http://schemas.microsoft.com/office/drawing/2014/main" id="{2B24BF9A-AF03-69FA-B49A-0573E10E36FB}"/>
                  </a:ext>
                </a:extLst>
              </p:cNvPr>
              <p:cNvSpPr txBox="1"/>
              <p:nvPr/>
            </p:nvSpPr>
            <p:spPr>
              <a:xfrm>
                <a:off x="1227161" y="1809154"/>
                <a:ext cx="2749682" cy="6697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𝑃</m:t>
                          </m:r>
                        </m:e>
                        <m:sub>
                          <m:r>
                            <a:rPr lang="fr-FR" sz="2000" b="0" i="1" smtClean="0">
                              <a:latin typeface="Cambria Math" panose="02040503050406030204" pitchFamily="18" charset="0"/>
                            </a:rPr>
                            <m:t>𝑚𝑎𝑔</m:t>
                          </m:r>
                        </m:sub>
                      </m:sSub>
                      <m:r>
                        <a:rPr lang="fr-FR" sz="2000" b="0" i="1" smtClean="0">
                          <a:latin typeface="Cambria Math" panose="02040503050406030204" pitchFamily="18" charset="0"/>
                        </a:rPr>
                        <m:t>=</m:t>
                      </m:r>
                      <m:r>
                        <a:rPr lang="fr-FR" sz="2000" b="0" i="1" smtClean="0">
                          <a:solidFill>
                            <a:schemeClr val="tx1"/>
                          </a:solidFill>
                          <a:latin typeface="Cambria Math" panose="02040503050406030204" pitchFamily="18" charset="0"/>
                          <a:ea typeface="Cambria Math" panose="02040503050406030204" pitchFamily="18" charset="0"/>
                        </a:rPr>
                        <m:t>𝛽</m:t>
                      </m:r>
                      <m:r>
                        <a:rPr lang="fr-FR" sz="2000" b="0" i="1" smtClean="0">
                          <a:solidFill>
                            <a:schemeClr val="tx1"/>
                          </a:solidFill>
                          <a:latin typeface="Cambria Math" panose="02040503050406030204" pitchFamily="18" charset="0"/>
                        </a:rPr>
                        <m:t> </m:t>
                      </m:r>
                      <m:f>
                        <m:fPr>
                          <m:ctrlPr>
                            <a:rPr lang="fr-FR" sz="2000" b="0" i="1" smtClean="0">
                              <a:solidFill>
                                <a:schemeClr val="tx1"/>
                              </a:solidFill>
                              <a:latin typeface="Cambria Math" panose="02040503050406030204" pitchFamily="18" charset="0"/>
                            </a:rPr>
                          </m:ctrlPr>
                        </m:fPr>
                        <m:num>
                          <m:sSup>
                            <m:sSupPr>
                              <m:ctrlPr>
                                <a:rPr lang="fr-FR" sz="2000" b="0" i="1" smtClean="0">
                                  <a:solidFill>
                                    <a:schemeClr val="tx1"/>
                                  </a:solidFill>
                                  <a:latin typeface="Cambria Math" panose="02040503050406030204" pitchFamily="18" charset="0"/>
                                </a:rPr>
                              </m:ctrlPr>
                            </m:sSupPr>
                            <m:e>
                              <m:r>
                                <a:rPr lang="fr-FR" sz="2000" b="0" i="1" smtClean="0">
                                  <a:solidFill>
                                    <a:schemeClr val="tx1"/>
                                  </a:solidFill>
                                  <a:latin typeface="Cambria Math" panose="02040503050406030204" pitchFamily="18" charset="0"/>
                                </a:rPr>
                                <m:t>𝐵</m:t>
                              </m:r>
                            </m:e>
                            <m:sup>
                              <m:r>
                                <a:rPr lang="fr-FR" sz="2000" b="0" i="1" smtClean="0">
                                  <a:solidFill>
                                    <a:schemeClr val="tx1"/>
                                  </a:solidFill>
                                  <a:latin typeface="Cambria Math" panose="02040503050406030204" pitchFamily="18" charset="0"/>
                                </a:rPr>
                                <m:t>2</m:t>
                              </m:r>
                            </m:sup>
                          </m:sSup>
                        </m:num>
                        <m:den>
                          <m:sSub>
                            <m:sSubPr>
                              <m:ctrlPr>
                                <a:rPr lang="fr-FR" sz="2000" b="0" i="1" smtClean="0">
                                  <a:solidFill>
                                    <a:schemeClr val="tx1"/>
                                  </a:solidFill>
                                  <a:latin typeface="Cambria Math" panose="02040503050406030204" pitchFamily="18" charset="0"/>
                                  <a:ea typeface="Cambria Math" panose="02040503050406030204" pitchFamily="18" charset="0"/>
                                </a:rPr>
                              </m:ctrlPr>
                            </m:sSubPr>
                            <m:e>
                              <m:r>
                                <a:rPr lang="fr-FR" sz="2000" b="0" i="1" smtClean="0">
                                  <a:solidFill>
                                    <a:schemeClr val="tx1"/>
                                  </a:solidFill>
                                  <a:latin typeface="Cambria Math" panose="02040503050406030204" pitchFamily="18" charset="0"/>
                                  <a:ea typeface="Cambria Math" panose="02040503050406030204" pitchFamily="18" charset="0"/>
                                </a:rPr>
                                <m:t>𝜇</m:t>
                              </m:r>
                            </m:e>
                            <m:sub>
                              <m:r>
                                <a:rPr lang="fr-FR" sz="2000" b="0" i="1" smtClean="0">
                                  <a:solidFill>
                                    <a:schemeClr val="tx1"/>
                                  </a:solidFill>
                                  <a:latin typeface="Cambria Math" panose="02040503050406030204" pitchFamily="18" charset="0"/>
                                  <a:ea typeface="Cambria Math" panose="02040503050406030204" pitchFamily="18" charset="0"/>
                                </a:rPr>
                                <m:t>0</m:t>
                              </m:r>
                            </m:sub>
                          </m:sSub>
                        </m:den>
                      </m:f>
                      <m:r>
                        <a:rPr lang="fr-FR" sz="2000" b="0" i="1" smtClean="0">
                          <a:solidFill>
                            <a:schemeClr val="tx1"/>
                          </a:solidFill>
                          <a:latin typeface="Cambria Math" panose="02040503050406030204" pitchFamily="18" charset="0"/>
                        </a:rPr>
                        <m:t> </m:t>
                      </m:r>
                      <m:r>
                        <a:rPr lang="fr-FR" sz="2000" b="0" i="1" smtClean="0">
                          <a:solidFill>
                            <a:schemeClr val="tx1"/>
                          </a:solidFill>
                          <a:latin typeface="Cambria Math" panose="02040503050406030204" pitchFamily="18" charset="0"/>
                        </a:rPr>
                        <m:t>𝑣</m:t>
                      </m:r>
                      <m:r>
                        <a:rPr lang="fr-FR" sz="2000" b="0" i="1" smtClean="0">
                          <a:solidFill>
                            <a:schemeClr val="tx1"/>
                          </a:solidFill>
                          <a:latin typeface="Cambria Math" panose="02040503050406030204" pitchFamily="18" charset="0"/>
                          <a:ea typeface="Cambria Math" panose="02040503050406030204" pitchFamily="18" charset="0"/>
                        </a:rPr>
                        <m:t>𝜋</m:t>
                      </m:r>
                      <m:sSubSup>
                        <m:sSubSupPr>
                          <m:ctrlPr>
                            <a:rPr lang="fr-FR" sz="2000" b="0" i="1" smtClean="0">
                              <a:solidFill>
                                <a:schemeClr val="tx1"/>
                              </a:solidFill>
                              <a:latin typeface="Cambria Math" panose="02040503050406030204" pitchFamily="18" charset="0"/>
                              <a:ea typeface="Cambria Math" panose="02040503050406030204" pitchFamily="18" charset="0"/>
                            </a:rPr>
                          </m:ctrlPr>
                        </m:sSubSupPr>
                        <m:e>
                          <m:r>
                            <a:rPr lang="fr-FR" sz="2000" b="0" i="1" smtClean="0">
                              <a:solidFill>
                                <a:schemeClr val="tx1"/>
                              </a:solidFill>
                              <a:latin typeface="Cambria Math" panose="02040503050406030204" pitchFamily="18" charset="0"/>
                              <a:ea typeface="Cambria Math" panose="02040503050406030204" pitchFamily="18" charset="0"/>
                            </a:rPr>
                            <m:t>𝑅</m:t>
                          </m:r>
                        </m:e>
                        <m:sub>
                          <m:r>
                            <a:rPr lang="fr-FR" sz="2000" b="0" i="1" smtClean="0">
                              <a:solidFill>
                                <a:schemeClr val="tx1"/>
                              </a:solidFill>
                              <a:latin typeface="Cambria Math" panose="02040503050406030204" pitchFamily="18" charset="0"/>
                              <a:ea typeface="Cambria Math" panose="02040503050406030204" pitchFamily="18" charset="0"/>
                            </a:rPr>
                            <m:t>𝑜𝑏𝑠</m:t>
                          </m:r>
                        </m:sub>
                        <m:sup>
                          <m:r>
                            <a:rPr lang="fr-FR" sz="2000" b="0" i="1" smtClean="0">
                              <a:solidFill>
                                <a:schemeClr val="tx1"/>
                              </a:solidFill>
                              <a:latin typeface="Cambria Math" panose="02040503050406030204" pitchFamily="18" charset="0"/>
                              <a:ea typeface="Cambria Math" panose="02040503050406030204" pitchFamily="18" charset="0"/>
                            </a:rPr>
                            <m:t>2</m:t>
                          </m:r>
                        </m:sup>
                      </m:sSubSup>
                    </m:oMath>
                  </m:oMathPara>
                </a14:m>
                <a:endParaRPr lang="en-GB" sz="2000" dirty="0"/>
              </a:p>
            </p:txBody>
          </p:sp>
        </mc:Choice>
        <mc:Fallback>
          <p:sp>
            <p:nvSpPr>
              <p:cNvPr id="2" name="ZoneTexte 1">
                <a:extLst>
                  <a:ext uri="{FF2B5EF4-FFF2-40B4-BE49-F238E27FC236}">
                    <a16:creationId xmlns:a16="http://schemas.microsoft.com/office/drawing/2014/main" id="{2B24BF9A-AF03-69FA-B49A-0573E10E36FB}"/>
                  </a:ext>
                </a:extLst>
              </p:cNvPr>
              <p:cNvSpPr txBox="1">
                <a:spLocks noRot="1" noChangeAspect="1" noMove="1" noResize="1" noEditPoints="1" noAdjustHandles="1" noChangeArrowheads="1" noChangeShapeType="1" noTextEdit="1"/>
              </p:cNvSpPr>
              <p:nvPr/>
            </p:nvSpPr>
            <p:spPr>
              <a:xfrm>
                <a:off x="1227161" y="1809154"/>
                <a:ext cx="2749682" cy="669799"/>
              </a:xfrm>
              <a:prstGeom prst="rect">
                <a:avLst/>
              </a:prstGeom>
              <a:blipFill>
                <a:blip r:embed="rId3"/>
                <a:stretch>
                  <a:fillRect b="-12963"/>
                </a:stretch>
              </a:blipFill>
            </p:spPr>
            <p:txBody>
              <a:bodyPr/>
              <a:lstStyle/>
              <a:p>
                <a:r>
                  <a:rPr lang="fr-FR">
                    <a:noFill/>
                  </a:rPr>
                  <a:t> </a:t>
                </a:r>
              </a:p>
            </p:txBody>
          </p:sp>
        </mc:Fallback>
      </mc:AlternateContent>
      <p:sp>
        <p:nvSpPr>
          <p:cNvPr id="7" name="ZoneTexte 6">
            <a:extLst>
              <a:ext uri="{FF2B5EF4-FFF2-40B4-BE49-F238E27FC236}">
                <a16:creationId xmlns:a16="http://schemas.microsoft.com/office/drawing/2014/main" id="{9E617F57-204D-B6D9-3DD1-3E258FE3DC2D}"/>
              </a:ext>
            </a:extLst>
          </p:cNvPr>
          <p:cNvSpPr txBox="1"/>
          <p:nvPr/>
        </p:nvSpPr>
        <p:spPr>
          <a:xfrm>
            <a:off x="1841244" y="3059670"/>
            <a:ext cx="249683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fr-FR" dirty="0"/>
              <a:t>Parker </a:t>
            </a:r>
            <a:r>
              <a:rPr lang="fr-FR" dirty="0" err="1"/>
              <a:t>stellar</a:t>
            </a:r>
            <a:r>
              <a:rPr lang="fr-FR" dirty="0"/>
              <a:t> </a:t>
            </a:r>
            <a:r>
              <a:rPr lang="fr-FR" dirty="0" err="1"/>
              <a:t>wind</a:t>
            </a:r>
            <a:r>
              <a:rPr lang="fr-FR" dirty="0"/>
              <a:t> model</a:t>
            </a: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
        <p:nvSpPr>
          <p:cNvPr id="8" name="ZoneTexte 7">
            <a:extLst>
              <a:ext uri="{FF2B5EF4-FFF2-40B4-BE49-F238E27FC236}">
                <a16:creationId xmlns:a16="http://schemas.microsoft.com/office/drawing/2014/main" id="{66736D52-BDA8-9D63-DE7C-F4EA8392835A}"/>
              </a:ext>
            </a:extLst>
          </p:cNvPr>
          <p:cNvSpPr txBox="1"/>
          <p:nvPr/>
        </p:nvSpPr>
        <p:spPr>
          <a:xfrm>
            <a:off x="1841244" y="3696509"/>
            <a:ext cx="253049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j-lt"/>
                <a:ea typeface="+mj-ea"/>
                <a:cs typeface="+mj-cs"/>
                <a:sym typeface="Calibri"/>
              </a:rPr>
              <a:t>Mass-radius </a:t>
            </a:r>
            <a:r>
              <a:rPr kumimoji="0" lang="fr-FR" sz="1800" b="0" i="0" u="none" strike="noStrike" cap="none" spc="0" normalizeH="0" baseline="0" dirty="0" err="1">
                <a:ln>
                  <a:noFill/>
                </a:ln>
                <a:solidFill>
                  <a:srgbClr val="000000"/>
                </a:solidFill>
                <a:effectLst/>
                <a:uFillTx/>
                <a:latin typeface="+mj-lt"/>
                <a:ea typeface="+mj-ea"/>
                <a:cs typeface="+mj-cs"/>
                <a:sym typeface="Calibri"/>
              </a:rPr>
              <a:t>empirical</a:t>
            </a:r>
            <a:r>
              <a:rPr kumimoji="0" lang="fr-FR" sz="1800" b="0" i="0" u="none" strike="noStrike" cap="none" spc="0" normalizeH="0" baseline="0" dirty="0">
                <a:ln>
                  <a:noFill/>
                </a:ln>
                <a:solidFill>
                  <a:srgbClr val="000000"/>
                </a:solidFill>
                <a:effectLst/>
                <a:uFillTx/>
                <a:latin typeface="+mj-lt"/>
                <a:ea typeface="+mj-ea"/>
                <a:cs typeface="+mj-cs"/>
                <a:sym typeface="Calibri"/>
              </a:rPr>
              <a:t> </a:t>
            </a:r>
            <a:r>
              <a:rPr kumimoji="0" lang="fr-FR" sz="1800" b="0" i="0" u="none" strike="noStrike" cap="none" spc="0" normalizeH="0" baseline="0" dirty="0" err="1">
                <a:ln>
                  <a:noFill/>
                </a:ln>
                <a:solidFill>
                  <a:srgbClr val="000000"/>
                </a:solidFill>
                <a:effectLst/>
                <a:uFillTx/>
                <a:latin typeface="+mj-lt"/>
                <a:ea typeface="+mj-ea"/>
                <a:cs typeface="+mj-cs"/>
                <a:sym typeface="Calibri"/>
              </a:rPr>
              <a:t>law</a:t>
            </a: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grpSp>
        <p:nvGrpSpPr>
          <p:cNvPr id="13" name="Groupe 12">
            <a:extLst>
              <a:ext uri="{FF2B5EF4-FFF2-40B4-BE49-F238E27FC236}">
                <a16:creationId xmlns:a16="http://schemas.microsoft.com/office/drawing/2014/main" id="{A63F20B0-4935-5376-B36C-560A791F4DE9}"/>
              </a:ext>
            </a:extLst>
          </p:cNvPr>
          <p:cNvGrpSpPr/>
          <p:nvPr/>
        </p:nvGrpSpPr>
        <p:grpSpPr>
          <a:xfrm>
            <a:off x="838200" y="3059668"/>
            <a:ext cx="777922" cy="2240276"/>
            <a:chOff x="838200" y="3059668"/>
            <a:chExt cx="777922" cy="2240276"/>
          </a:xfrm>
        </p:grpSpPr>
        <mc:AlternateContent xmlns:mc="http://schemas.openxmlformats.org/markup-compatibility/2006">
          <mc:Choice xmlns:a14="http://schemas.microsoft.com/office/drawing/2010/main" Requires="a14">
            <p:sp>
              <p:nvSpPr>
                <p:cNvPr id="4" name="ZoneTexte 3">
                  <a:extLst>
                    <a:ext uri="{FF2B5EF4-FFF2-40B4-BE49-F238E27FC236}">
                      <a16:creationId xmlns:a16="http://schemas.microsoft.com/office/drawing/2014/main" id="{AC105084-A022-A34B-2135-0EB17B7526BE}"/>
                    </a:ext>
                  </a:extLst>
                </p:cNvPr>
                <p:cNvSpPr txBox="1"/>
                <p:nvPr/>
              </p:nvSpPr>
              <p:spPr>
                <a:xfrm>
                  <a:off x="838200" y="3657043"/>
                  <a:ext cx="777922" cy="3802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fr-FR" sz="1800" b="0" i="1" smtClean="0">
                                <a:solidFill>
                                  <a:schemeClr val="tx1"/>
                                </a:solidFill>
                                <a:latin typeface="Cambria Math" panose="02040503050406030204" pitchFamily="18" charset="0"/>
                                <a:ea typeface="Cambria Math" panose="02040503050406030204" pitchFamily="18" charset="0"/>
                              </a:rPr>
                            </m:ctrlPr>
                          </m:sSubSupPr>
                          <m:e>
                            <m:r>
                              <a:rPr lang="fr-FR" sz="1800" b="0" i="1" smtClean="0">
                                <a:solidFill>
                                  <a:schemeClr val="tx1"/>
                                </a:solidFill>
                                <a:latin typeface="Cambria Math" panose="02040503050406030204" pitchFamily="18" charset="0"/>
                                <a:ea typeface="Cambria Math" panose="02040503050406030204" pitchFamily="18" charset="0"/>
                              </a:rPr>
                              <m:t>𝑅</m:t>
                            </m:r>
                          </m:e>
                          <m:sub>
                            <m:r>
                              <a:rPr lang="fr-FR" sz="1800" b="0" i="1" smtClean="0">
                                <a:solidFill>
                                  <a:schemeClr val="tx1"/>
                                </a:solidFill>
                                <a:latin typeface="Cambria Math" panose="02040503050406030204" pitchFamily="18" charset="0"/>
                                <a:ea typeface="Cambria Math" panose="02040503050406030204" pitchFamily="18" charset="0"/>
                              </a:rPr>
                              <m:t>𝑜𝑏𝑠</m:t>
                            </m:r>
                          </m:sub>
                          <m:sup>
                            <m:r>
                              <a:rPr lang="fr-FR" sz="1800" b="0" i="1" smtClean="0">
                                <a:solidFill>
                                  <a:schemeClr val="tx1"/>
                                </a:solidFill>
                                <a:latin typeface="Cambria Math" panose="02040503050406030204" pitchFamily="18" charset="0"/>
                                <a:ea typeface="Cambria Math" panose="02040503050406030204" pitchFamily="18" charset="0"/>
                              </a:rPr>
                              <m:t>2</m:t>
                            </m:r>
                          </m:sup>
                        </m:sSubSup>
                      </m:oMath>
                    </m:oMathPara>
                  </a14:m>
                  <a:endParaRPr lang="fr-FR" dirty="0"/>
                </a:p>
              </p:txBody>
            </p:sp>
          </mc:Choice>
          <mc:Fallback>
            <p:sp>
              <p:nvSpPr>
                <p:cNvPr id="4" name="ZoneTexte 3">
                  <a:extLst>
                    <a:ext uri="{FF2B5EF4-FFF2-40B4-BE49-F238E27FC236}">
                      <a16:creationId xmlns:a16="http://schemas.microsoft.com/office/drawing/2014/main" id="{AC105084-A022-A34B-2135-0EB17B7526BE}"/>
                    </a:ext>
                  </a:extLst>
                </p:cNvPr>
                <p:cNvSpPr txBox="1">
                  <a:spLocks noRot="1" noChangeAspect="1" noMove="1" noResize="1" noEditPoints="1" noAdjustHandles="1" noChangeArrowheads="1" noChangeShapeType="1" noTextEdit="1"/>
                </p:cNvSpPr>
                <p:nvPr/>
              </p:nvSpPr>
              <p:spPr>
                <a:xfrm>
                  <a:off x="838200" y="3657043"/>
                  <a:ext cx="777922" cy="380297"/>
                </a:xfrm>
                <a:prstGeom prst="rect">
                  <a:avLst/>
                </a:prstGeom>
                <a:blipFill>
                  <a:blip r:embed="rId4"/>
                  <a:stretch>
                    <a:fillRect b="-3333"/>
                  </a:stretch>
                </a:blipFill>
                <a:ln w="12700" cap="flat">
                  <a:noFill/>
                  <a:miter lim="400000"/>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6" name="ZoneTexte 5">
                  <a:extLst>
                    <a:ext uri="{FF2B5EF4-FFF2-40B4-BE49-F238E27FC236}">
                      <a16:creationId xmlns:a16="http://schemas.microsoft.com/office/drawing/2014/main" id="{01AF83E1-F1CC-9BD5-D282-7B8109A47900}"/>
                    </a:ext>
                  </a:extLst>
                </p:cNvPr>
                <p:cNvSpPr txBox="1"/>
                <p:nvPr/>
              </p:nvSpPr>
              <p:spPr>
                <a:xfrm>
                  <a:off x="838200" y="3059668"/>
                  <a:ext cx="53226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fr-FR" sz="1800" b="0" i="1" smtClean="0">
                            <a:solidFill>
                              <a:schemeClr val="tx1"/>
                            </a:solidFill>
                            <a:latin typeface="Cambria Math" panose="02040503050406030204" pitchFamily="18" charset="0"/>
                          </a:rPr>
                          <m:t>𝑣</m:t>
                        </m:r>
                      </m:oMath>
                    </m:oMathPara>
                  </a14:m>
                  <a:endParaRPr lang="fr-FR" dirty="0"/>
                </a:p>
              </p:txBody>
            </p:sp>
          </mc:Choice>
          <mc:Fallback>
            <p:sp>
              <p:nvSpPr>
                <p:cNvPr id="6" name="ZoneTexte 5">
                  <a:extLst>
                    <a:ext uri="{FF2B5EF4-FFF2-40B4-BE49-F238E27FC236}">
                      <a16:creationId xmlns:a16="http://schemas.microsoft.com/office/drawing/2014/main" id="{01AF83E1-F1CC-9BD5-D282-7B8109A47900}"/>
                    </a:ext>
                  </a:extLst>
                </p:cNvPr>
                <p:cNvSpPr txBox="1">
                  <a:spLocks noRot="1" noChangeAspect="1" noMove="1" noResize="1" noEditPoints="1" noAdjustHandles="1" noChangeArrowheads="1" noChangeShapeType="1" noTextEdit="1"/>
                </p:cNvSpPr>
                <p:nvPr/>
              </p:nvSpPr>
              <p:spPr>
                <a:xfrm>
                  <a:off x="838200" y="3059668"/>
                  <a:ext cx="532263" cy="369332"/>
                </a:xfrm>
                <a:prstGeom prst="rect">
                  <a:avLst/>
                </a:prstGeom>
                <a:blipFill>
                  <a:blip r:embed="rId5"/>
                  <a:stretch>
                    <a:fillRect/>
                  </a:stretch>
                </a:blipFill>
                <a:ln w="12700" cap="flat">
                  <a:noFill/>
                  <a:miter lim="400000"/>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1" name="ZoneTexte 10">
                  <a:extLst>
                    <a:ext uri="{FF2B5EF4-FFF2-40B4-BE49-F238E27FC236}">
                      <a16:creationId xmlns:a16="http://schemas.microsoft.com/office/drawing/2014/main" id="{711CFA94-F6BC-5305-CC13-F48A3763107B}"/>
                    </a:ext>
                  </a:extLst>
                </p:cNvPr>
                <p:cNvSpPr txBox="1"/>
                <p:nvPr/>
              </p:nvSpPr>
              <p:spPr>
                <a:xfrm>
                  <a:off x="838200" y="4930612"/>
                  <a:ext cx="53226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800" b="0" i="1" smtClean="0">
                                <a:solidFill>
                                  <a:schemeClr val="tx1"/>
                                </a:solidFill>
                                <a:latin typeface="Cambria Math" panose="02040503050406030204" pitchFamily="18" charset="0"/>
                              </a:rPr>
                            </m:ctrlPr>
                          </m:sSupPr>
                          <m:e>
                            <m:r>
                              <a:rPr lang="fr-FR" sz="1800" b="0" i="1" smtClean="0">
                                <a:solidFill>
                                  <a:schemeClr val="tx1"/>
                                </a:solidFill>
                                <a:latin typeface="Cambria Math" panose="02040503050406030204" pitchFamily="18" charset="0"/>
                              </a:rPr>
                              <m:t>𝐵</m:t>
                            </m:r>
                          </m:e>
                          <m:sup>
                            <m:r>
                              <a:rPr lang="fr-FR" sz="1800" b="0" i="1" smtClean="0">
                                <a:solidFill>
                                  <a:schemeClr val="tx1"/>
                                </a:solidFill>
                                <a:latin typeface="Cambria Math" panose="02040503050406030204" pitchFamily="18" charset="0"/>
                              </a:rPr>
                              <m:t>2</m:t>
                            </m:r>
                          </m:sup>
                        </m:sSup>
                      </m:oMath>
                    </m:oMathPara>
                  </a14:m>
                  <a:endParaRPr lang="fr-FR" dirty="0"/>
                </a:p>
              </p:txBody>
            </p:sp>
          </mc:Choice>
          <mc:Fallback>
            <p:sp>
              <p:nvSpPr>
                <p:cNvPr id="11" name="ZoneTexte 10">
                  <a:extLst>
                    <a:ext uri="{FF2B5EF4-FFF2-40B4-BE49-F238E27FC236}">
                      <a16:creationId xmlns:a16="http://schemas.microsoft.com/office/drawing/2014/main" id="{711CFA94-F6BC-5305-CC13-F48A3763107B}"/>
                    </a:ext>
                  </a:extLst>
                </p:cNvPr>
                <p:cNvSpPr txBox="1">
                  <a:spLocks noRot="1" noChangeAspect="1" noMove="1" noResize="1" noEditPoints="1" noAdjustHandles="1" noChangeArrowheads="1" noChangeShapeType="1" noTextEdit="1"/>
                </p:cNvSpPr>
                <p:nvPr/>
              </p:nvSpPr>
              <p:spPr>
                <a:xfrm>
                  <a:off x="838200" y="4930612"/>
                  <a:ext cx="532263" cy="369332"/>
                </a:xfrm>
                <a:prstGeom prst="rect">
                  <a:avLst/>
                </a:prstGeom>
                <a:blipFill>
                  <a:blip r:embed="rId6"/>
                  <a:stretch>
                    <a:fillRect/>
                  </a:stretch>
                </a:blipFill>
                <a:ln w="12700" cap="flat">
                  <a:noFill/>
                  <a:miter lim="400000"/>
                </a:ln>
                <a:effectLst/>
              </p:spPr>
              <p:txBody>
                <a:bodyPr/>
                <a:lstStyle/>
                <a:p>
                  <a:r>
                    <a:rPr lang="fr-FR">
                      <a:noFill/>
                    </a:rPr>
                    <a:t> </a:t>
                  </a:r>
                </a:p>
              </p:txBody>
            </p:sp>
          </mc:Fallback>
        </mc:AlternateContent>
      </p:grpSp>
      <p:pic>
        <p:nvPicPr>
          <p:cNvPr id="14" name="Image 13">
            <a:extLst>
              <a:ext uri="{FF2B5EF4-FFF2-40B4-BE49-F238E27FC236}">
                <a16:creationId xmlns:a16="http://schemas.microsoft.com/office/drawing/2014/main" id="{C139D672-D6F0-F508-F5BA-64960F4B84C9}"/>
              </a:ext>
            </a:extLst>
          </p:cNvPr>
          <p:cNvPicPr>
            <a:picLocks noChangeAspect="1"/>
          </p:cNvPicPr>
          <p:nvPr/>
        </p:nvPicPr>
        <p:blipFill>
          <a:blip r:embed="rId7"/>
          <a:stretch>
            <a:fillRect/>
          </a:stretch>
        </p:blipFill>
        <p:spPr>
          <a:xfrm>
            <a:off x="5568286" y="1924935"/>
            <a:ext cx="6025531" cy="4281808"/>
          </a:xfrm>
          <a:prstGeom prst="rect">
            <a:avLst/>
          </a:prstGeom>
        </p:spPr>
      </p:pic>
      <p:sp>
        <p:nvSpPr>
          <p:cNvPr id="15" name="ZoneTexte 14">
            <a:extLst>
              <a:ext uri="{FF2B5EF4-FFF2-40B4-BE49-F238E27FC236}">
                <a16:creationId xmlns:a16="http://schemas.microsoft.com/office/drawing/2014/main" id="{BB4E426E-ACE4-FED4-688E-FFADB5B52693}"/>
              </a:ext>
            </a:extLst>
          </p:cNvPr>
          <p:cNvSpPr txBox="1"/>
          <p:nvPr/>
        </p:nvSpPr>
        <p:spPr>
          <a:xfrm>
            <a:off x="10525276" y="6242089"/>
            <a:ext cx="148534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200" b="0" i="0" u="none" strike="noStrike" cap="none" spc="0" normalizeH="0" baseline="0" dirty="0">
                <a:ln>
                  <a:noFill/>
                </a:ln>
                <a:solidFill>
                  <a:srgbClr val="000000"/>
                </a:solidFill>
                <a:effectLst/>
                <a:uFillTx/>
                <a:latin typeface="+mj-lt"/>
                <a:ea typeface="+mj-ea"/>
                <a:cs typeface="+mj-cs"/>
                <a:sym typeface="Calibri"/>
              </a:rPr>
              <a:t>Mauduit et al., in </a:t>
            </a:r>
            <a:r>
              <a:rPr kumimoji="0" lang="fr-FR" sz="1200" b="0" i="0" u="none" strike="noStrike" cap="none" spc="0" normalizeH="0" baseline="0" dirty="0" err="1">
                <a:ln>
                  <a:noFill/>
                </a:ln>
                <a:solidFill>
                  <a:srgbClr val="000000"/>
                </a:solidFill>
                <a:effectLst/>
                <a:uFillTx/>
                <a:latin typeface="+mj-lt"/>
                <a:ea typeface="+mj-ea"/>
                <a:cs typeface="+mj-cs"/>
                <a:sym typeface="Calibri"/>
              </a:rPr>
              <a:t>prep</a:t>
            </a:r>
            <a:endParaRPr kumimoji="0" lang="fr-FR" sz="12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110852747"/>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F3B8A-0AA9-8733-E473-DDEEAFA7A32F}"/>
            </a:ext>
          </a:extLst>
        </p:cNvPr>
        <p:cNvGrpSpPr/>
        <p:nvPr/>
      </p:nvGrpSpPr>
      <p:grpSpPr>
        <a:xfrm>
          <a:off x="0" y="0"/>
          <a:ext cx="0" cy="0"/>
          <a:chOff x="0" y="0"/>
          <a:chExt cx="0" cy="0"/>
        </a:xfrm>
      </p:grpSpPr>
      <p:sp>
        <p:nvSpPr>
          <p:cNvPr id="135" name="Titre 1">
            <a:extLst>
              <a:ext uri="{FF2B5EF4-FFF2-40B4-BE49-F238E27FC236}">
                <a16:creationId xmlns:a16="http://schemas.microsoft.com/office/drawing/2014/main" id="{8A2BABF1-15F3-F84A-CDFA-DDFAEB901412}"/>
              </a:ext>
            </a:extLst>
          </p:cNvPr>
          <p:cNvSpPr txBox="1">
            <a:spLocks noGrp="1"/>
          </p:cNvSpPr>
          <p:nvPr>
            <p:ph type="title"/>
          </p:nvPr>
        </p:nvSpPr>
        <p:spPr>
          <a:xfrm>
            <a:off x="838200" y="47827"/>
            <a:ext cx="10515600" cy="1325563"/>
          </a:xfrm>
          <a:prstGeom prst="rect">
            <a:avLst/>
          </a:prstGeom>
        </p:spPr>
        <p:txBody>
          <a:bodyPr/>
          <a:lstStyle>
            <a:lvl1pPr algn="ctr"/>
          </a:lstStyle>
          <a:p>
            <a:r>
              <a:rPr lang="fr-FR" dirty="0"/>
              <a:t>PALANTIR</a:t>
            </a:r>
            <a:endParaRPr dirty="0"/>
          </a:p>
        </p:txBody>
      </p:sp>
      <p:sp>
        <p:nvSpPr>
          <p:cNvPr id="139" name="Espace réservé du numéro de diapositive 3">
            <a:extLst>
              <a:ext uri="{FF2B5EF4-FFF2-40B4-BE49-F238E27FC236}">
                <a16:creationId xmlns:a16="http://schemas.microsoft.com/office/drawing/2014/main" id="{C23698C6-FF19-30ED-501D-26D352463C50}"/>
              </a:ext>
            </a:extLst>
          </p:cNvPr>
          <p:cNvSpPr txBox="1">
            <a:spLocks noGrp="1"/>
          </p:cNvSpPr>
          <p:nvPr>
            <p:ph type="sldNum" sz="quarter" idx="2"/>
          </p:nvPr>
        </p:nvSpPr>
        <p:spPr>
          <a:xfrm>
            <a:off x="12010617" y="125382"/>
            <a:ext cx="181383"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a:p>
        </p:txBody>
      </p:sp>
      <mc:AlternateContent xmlns:mc="http://schemas.openxmlformats.org/markup-compatibility/2006">
        <mc:Choice xmlns:a14="http://schemas.microsoft.com/office/drawing/2010/main" Requires="a14">
          <p:sp>
            <p:nvSpPr>
              <p:cNvPr id="2" name="ZoneTexte 1">
                <a:extLst>
                  <a:ext uri="{FF2B5EF4-FFF2-40B4-BE49-F238E27FC236}">
                    <a16:creationId xmlns:a16="http://schemas.microsoft.com/office/drawing/2014/main" id="{A527DFB2-D563-8726-9EF7-FF2638C1870A}"/>
                  </a:ext>
                </a:extLst>
              </p:cNvPr>
              <p:cNvSpPr txBox="1"/>
              <p:nvPr/>
            </p:nvSpPr>
            <p:spPr>
              <a:xfrm>
                <a:off x="1227161" y="1809154"/>
                <a:ext cx="2749682" cy="6697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𝑃</m:t>
                          </m:r>
                        </m:e>
                        <m:sub>
                          <m:r>
                            <a:rPr lang="fr-FR" sz="2000" b="0" i="1" smtClean="0">
                              <a:latin typeface="Cambria Math" panose="02040503050406030204" pitchFamily="18" charset="0"/>
                            </a:rPr>
                            <m:t>𝑚𝑎𝑔</m:t>
                          </m:r>
                        </m:sub>
                      </m:sSub>
                      <m:r>
                        <a:rPr lang="fr-FR" sz="2000" b="0" i="1" smtClean="0">
                          <a:latin typeface="Cambria Math" panose="02040503050406030204" pitchFamily="18" charset="0"/>
                        </a:rPr>
                        <m:t>=</m:t>
                      </m:r>
                      <m:r>
                        <a:rPr lang="fr-FR" sz="2000" b="0" i="1" smtClean="0">
                          <a:solidFill>
                            <a:schemeClr val="tx1"/>
                          </a:solidFill>
                          <a:latin typeface="Cambria Math" panose="02040503050406030204" pitchFamily="18" charset="0"/>
                          <a:ea typeface="Cambria Math" panose="02040503050406030204" pitchFamily="18" charset="0"/>
                        </a:rPr>
                        <m:t>𝛽</m:t>
                      </m:r>
                      <m:r>
                        <a:rPr lang="fr-FR" sz="2000" b="0" i="1" smtClean="0">
                          <a:solidFill>
                            <a:schemeClr val="tx1"/>
                          </a:solidFill>
                          <a:latin typeface="Cambria Math" panose="02040503050406030204" pitchFamily="18" charset="0"/>
                        </a:rPr>
                        <m:t> </m:t>
                      </m:r>
                      <m:f>
                        <m:fPr>
                          <m:ctrlPr>
                            <a:rPr lang="fr-FR" sz="2000" b="0" i="1" smtClean="0">
                              <a:solidFill>
                                <a:schemeClr val="tx1"/>
                              </a:solidFill>
                              <a:latin typeface="Cambria Math" panose="02040503050406030204" pitchFamily="18" charset="0"/>
                            </a:rPr>
                          </m:ctrlPr>
                        </m:fPr>
                        <m:num>
                          <m:sSup>
                            <m:sSupPr>
                              <m:ctrlPr>
                                <a:rPr lang="fr-FR" sz="2000" b="0" i="1" smtClean="0">
                                  <a:solidFill>
                                    <a:schemeClr val="tx1"/>
                                  </a:solidFill>
                                  <a:latin typeface="Cambria Math" panose="02040503050406030204" pitchFamily="18" charset="0"/>
                                </a:rPr>
                              </m:ctrlPr>
                            </m:sSupPr>
                            <m:e>
                              <m:r>
                                <a:rPr lang="fr-FR" sz="2000" b="0" i="1" smtClean="0">
                                  <a:solidFill>
                                    <a:schemeClr val="tx1"/>
                                  </a:solidFill>
                                  <a:latin typeface="Cambria Math" panose="02040503050406030204" pitchFamily="18" charset="0"/>
                                </a:rPr>
                                <m:t>𝐵</m:t>
                              </m:r>
                            </m:e>
                            <m:sup>
                              <m:r>
                                <a:rPr lang="fr-FR" sz="2000" b="0" i="1" smtClean="0">
                                  <a:solidFill>
                                    <a:schemeClr val="tx1"/>
                                  </a:solidFill>
                                  <a:latin typeface="Cambria Math" panose="02040503050406030204" pitchFamily="18" charset="0"/>
                                </a:rPr>
                                <m:t>2</m:t>
                              </m:r>
                            </m:sup>
                          </m:sSup>
                        </m:num>
                        <m:den>
                          <m:sSub>
                            <m:sSubPr>
                              <m:ctrlPr>
                                <a:rPr lang="fr-FR" sz="2000" b="0" i="1" smtClean="0">
                                  <a:solidFill>
                                    <a:schemeClr val="tx1"/>
                                  </a:solidFill>
                                  <a:latin typeface="Cambria Math" panose="02040503050406030204" pitchFamily="18" charset="0"/>
                                  <a:ea typeface="Cambria Math" panose="02040503050406030204" pitchFamily="18" charset="0"/>
                                </a:rPr>
                              </m:ctrlPr>
                            </m:sSubPr>
                            <m:e>
                              <m:r>
                                <a:rPr lang="fr-FR" sz="2000" b="0" i="1" smtClean="0">
                                  <a:solidFill>
                                    <a:schemeClr val="tx1"/>
                                  </a:solidFill>
                                  <a:latin typeface="Cambria Math" panose="02040503050406030204" pitchFamily="18" charset="0"/>
                                  <a:ea typeface="Cambria Math" panose="02040503050406030204" pitchFamily="18" charset="0"/>
                                </a:rPr>
                                <m:t>𝜇</m:t>
                              </m:r>
                            </m:e>
                            <m:sub>
                              <m:r>
                                <a:rPr lang="fr-FR" sz="2000" b="0" i="1" smtClean="0">
                                  <a:solidFill>
                                    <a:schemeClr val="tx1"/>
                                  </a:solidFill>
                                  <a:latin typeface="Cambria Math" panose="02040503050406030204" pitchFamily="18" charset="0"/>
                                  <a:ea typeface="Cambria Math" panose="02040503050406030204" pitchFamily="18" charset="0"/>
                                </a:rPr>
                                <m:t>0</m:t>
                              </m:r>
                            </m:sub>
                          </m:sSub>
                        </m:den>
                      </m:f>
                      <m:r>
                        <a:rPr lang="fr-FR" sz="2000" b="0" i="1" smtClean="0">
                          <a:solidFill>
                            <a:schemeClr val="tx1"/>
                          </a:solidFill>
                          <a:latin typeface="Cambria Math" panose="02040503050406030204" pitchFamily="18" charset="0"/>
                        </a:rPr>
                        <m:t> </m:t>
                      </m:r>
                      <m:r>
                        <a:rPr lang="fr-FR" sz="2000" b="0" i="1" smtClean="0">
                          <a:solidFill>
                            <a:schemeClr val="tx1"/>
                          </a:solidFill>
                          <a:latin typeface="Cambria Math" panose="02040503050406030204" pitchFamily="18" charset="0"/>
                        </a:rPr>
                        <m:t>𝑣</m:t>
                      </m:r>
                      <m:r>
                        <a:rPr lang="fr-FR" sz="2000" b="0" i="1" smtClean="0">
                          <a:solidFill>
                            <a:schemeClr val="tx1"/>
                          </a:solidFill>
                          <a:latin typeface="Cambria Math" panose="02040503050406030204" pitchFamily="18" charset="0"/>
                          <a:ea typeface="Cambria Math" panose="02040503050406030204" pitchFamily="18" charset="0"/>
                        </a:rPr>
                        <m:t>𝜋</m:t>
                      </m:r>
                      <m:sSubSup>
                        <m:sSubSupPr>
                          <m:ctrlPr>
                            <a:rPr lang="fr-FR" sz="2000" b="0" i="1" smtClean="0">
                              <a:solidFill>
                                <a:schemeClr val="tx1"/>
                              </a:solidFill>
                              <a:latin typeface="Cambria Math" panose="02040503050406030204" pitchFamily="18" charset="0"/>
                              <a:ea typeface="Cambria Math" panose="02040503050406030204" pitchFamily="18" charset="0"/>
                            </a:rPr>
                          </m:ctrlPr>
                        </m:sSubSupPr>
                        <m:e>
                          <m:r>
                            <a:rPr lang="fr-FR" sz="2000" b="0" i="1" smtClean="0">
                              <a:solidFill>
                                <a:schemeClr val="tx1"/>
                              </a:solidFill>
                              <a:latin typeface="Cambria Math" panose="02040503050406030204" pitchFamily="18" charset="0"/>
                              <a:ea typeface="Cambria Math" panose="02040503050406030204" pitchFamily="18" charset="0"/>
                            </a:rPr>
                            <m:t>𝑅</m:t>
                          </m:r>
                        </m:e>
                        <m:sub>
                          <m:r>
                            <a:rPr lang="fr-FR" sz="2000" b="0" i="1" smtClean="0">
                              <a:solidFill>
                                <a:schemeClr val="tx1"/>
                              </a:solidFill>
                              <a:latin typeface="Cambria Math" panose="02040503050406030204" pitchFamily="18" charset="0"/>
                              <a:ea typeface="Cambria Math" panose="02040503050406030204" pitchFamily="18" charset="0"/>
                            </a:rPr>
                            <m:t>𝑜𝑏𝑠</m:t>
                          </m:r>
                        </m:sub>
                        <m:sup>
                          <m:r>
                            <a:rPr lang="fr-FR" sz="2000" b="0" i="1" smtClean="0">
                              <a:solidFill>
                                <a:schemeClr val="tx1"/>
                              </a:solidFill>
                              <a:latin typeface="Cambria Math" panose="02040503050406030204" pitchFamily="18" charset="0"/>
                              <a:ea typeface="Cambria Math" panose="02040503050406030204" pitchFamily="18" charset="0"/>
                            </a:rPr>
                            <m:t>2</m:t>
                          </m:r>
                        </m:sup>
                      </m:sSubSup>
                    </m:oMath>
                  </m:oMathPara>
                </a14:m>
                <a:endParaRPr lang="en-GB" sz="2000" dirty="0"/>
              </a:p>
            </p:txBody>
          </p:sp>
        </mc:Choice>
        <mc:Fallback>
          <p:sp>
            <p:nvSpPr>
              <p:cNvPr id="2" name="ZoneTexte 1">
                <a:extLst>
                  <a:ext uri="{FF2B5EF4-FFF2-40B4-BE49-F238E27FC236}">
                    <a16:creationId xmlns:a16="http://schemas.microsoft.com/office/drawing/2014/main" id="{A527DFB2-D563-8726-9EF7-FF2638C1870A}"/>
                  </a:ext>
                </a:extLst>
              </p:cNvPr>
              <p:cNvSpPr txBox="1">
                <a:spLocks noRot="1" noChangeAspect="1" noMove="1" noResize="1" noEditPoints="1" noAdjustHandles="1" noChangeArrowheads="1" noChangeShapeType="1" noTextEdit="1"/>
              </p:cNvSpPr>
              <p:nvPr/>
            </p:nvSpPr>
            <p:spPr>
              <a:xfrm>
                <a:off x="1227161" y="1809154"/>
                <a:ext cx="2749682" cy="669799"/>
              </a:xfrm>
              <a:prstGeom prst="rect">
                <a:avLst/>
              </a:prstGeom>
              <a:blipFill>
                <a:blip r:embed="rId3"/>
                <a:stretch>
                  <a:fillRect b="-12963"/>
                </a:stretch>
              </a:blipFill>
            </p:spPr>
            <p:txBody>
              <a:bodyPr/>
              <a:lstStyle/>
              <a:p>
                <a:r>
                  <a:rPr lang="fr-FR">
                    <a:noFill/>
                  </a:rPr>
                  <a:t> </a:t>
                </a:r>
              </a:p>
            </p:txBody>
          </p:sp>
        </mc:Fallback>
      </mc:AlternateContent>
      <p:sp>
        <p:nvSpPr>
          <p:cNvPr id="7" name="ZoneTexte 6">
            <a:extLst>
              <a:ext uri="{FF2B5EF4-FFF2-40B4-BE49-F238E27FC236}">
                <a16:creationId xmlns:a16="http://schemas.microsoft.com/office/drawing/2014/main" id="{ADA5172F-1B1F-2CF0-6718-654A7ED27D0E}"/>
              </a:ext>
            </a:extLst>
          </p:cNvPr>
          <p:cNvSpPr txBox="1"/>
          <p:nvPr/>
        </p:nvSpPr>
        <p:spPr>
          <a:xfrm>
            <a:off x="1841244" y="3059670"/>
            <a:ext cx="249683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fr-FR" dirty="0"/>
              <a:t>Parker </a:t>
            </a:r>
            <a:r>
              <a:rPr lang="fr-FR" dirty="0" err="1"/>
              <a:t>stellar</a:t>
            </a:r>
            <a:r>
              <a:rPr lang="fr-FR" dirty="0"/>
              <a:t> </a:t>
            </a:r>
            <a:r>
              <a:rPr lang="fr-FR" dirty="0" err="1"/>
              <a:t>wind</a:t>
            </a:r>
            <a:r>
              <a:rPr lang="fr-FR" dirty="0"/>
              <a:t> model</a:t>
            </a: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
        <p:nvSpPr>
          <p:cNvPr id="8" name="ZoneTexte 7">
            <a:extLst>
              <a:ext uri="{FF2B5EF4-FFF2-40B4-BE49-F238E27FC236}">
                <a16:creationId xmlns:a16="http://schemas.microsoft.com/office/drawing/2014/main" id="{2850C54A-893E-F76A-8191-2FCCD6BF167E}"/>
              </a:ext>
            </a:extLst>
          </p:cNvPr>
          <p:cNvSpPr txBox="1"/>
          <p:nvPr/>
        </p:nvSpPr>
        <p:spPr>
          <a:xfrm>
            <a:off x="1841244" y="3696509"/>
            <a:ext cx="253049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j-lt"/>
                <a:ea typeface="+mj-ea"/>
                <a:cs typeface="+mj-cs"/>
                <a:sym typeface="Calibri"/>
              </a:rPr>
              <a:t>Mass-radius </a:t>
            </a:r>
            <a:r>
              <a:rPr kumimoji="0" lang="fr-FR" sz="1800" b="0" i="0" u="none" strike="noStrike" cap="none" spc="0" normalizeH="0" baseline="0" dirty="0" err="1">
                <a:ln>
                  <a:noFill/>
                </a:ln>
                <a:solidFill>
                  <a:srgbClr val="000000"/>
                </a:solidFill>
                <a:effectLst/>
                <a:uFillTx/>
                <a:latin typeface="+mj-lt"/>
                <a:ea typeface="+mj-ea"/>
                <a:cs typeface="+mj-cs"/>
                <a:sym typeface="Calibri"/>
              </a:rPr>
              <a:t>empirical</a:t>
            </a:r>
            <a:r>
              <a:rPr kumimoji="0" lang="fr-FR" sz="1800" b="0" i="0" u="none" strike="noStrike" cap="none" spc="0" normalizeH="0" baseline="0" dirty="0">
                <a:ln>
                  <a:noFill/>
                </a:ln>
                <a:solidFill>
                  <a:srgbClr val="000000"/>
                </a:solidFill>
                <a:effectLst/>
                <a:uFillTx/>
                <a:latin typeface="+mj-lt"/>
                <a:ea typeface="+mj-ea"/>
                <a:cs typeface="+mj-cs"/>
                <a:sym typeface="Calibri"/>
              </a:rPr>
              <a:t> </a:t>
            </a:r>
            <a:r>
              <a:rPr kumimoji="0" lang="fr-FR" sz="1800" b="0" i="0" u="none" strike="noStrike" cap="none" spc="0" normalizeH="0" baseline="0" dirty="0" err="1">
                <a:ln>
                  <a:noFill/>
                </a:ln>
                <a:solidFill>
                  <a:srgbClr val="000000"/>
                </a:solidFill>
                <a:effectLst/>
                <a:uFillTx/>
                <a:latin typeface="+mj-lt"/>
                <a:ea typeface="+mj-ea"/>
                <a:cs typeface="+mj-cs"/>
                <a:sym typeface="Calibri"/>
              </a:rPr>
              <a:t>law</a:t>
            </a: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
        <p:nvSpPr>
          <p:cNvPr id="9" name="ZoneTexte 8">
            <a:extLst>
              <a:ext uri="{FF2B5EF4-FFF2-40B4-BE49-F238E27FC236}">
                <a16:creationId xmlns:a16="http://schemas.microsoft.com/office/drawing/2014/main" id="{EC597A7E-BC75-D6E7-F896-FA4EC84C4979}"/>
              </a:ext>
            </a:extLst>
          </p:cNvPr>
          <p:cNvSpPr txBox="1"/>
          <p:nvPr/>
        </p:nvSpPr>
        <p:spPr>
          <a:xfrm>
            <a:off x="1841245" y="4345795"/>
            <a:ext cx="350191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err="1">
                <a:ln>
                  <a:noFill/>
                </a:ln>
                <a:solidFill>
                  <a:srgbClr val="000000"/>
                </a:solidFill>
                <a:effectLst/>
                <a:uFillTx/>
                <a:latin typeface="+mj-lt"/>
                <a:ea typeface="+mj-ea"/>
                <a:cs typeface="+mj-cs"/>
                <a:sym typeface="Calibri"/>
              </a:rPr>
              <a:t>Planetary</a:t>
            </a:r>
            <a:r>
              <a:rPr kumimoji="0" lang="fr-FR" sz="1800" b="0" i="0" u="none" strike="noStrike" cap="none" spc="0" normalizeH="0" baseline="0" dirty="0">
                <a:ln>
                  <a:noFill/>
                </a:ln>
                <a:solidFill>
                  <a:srgbClr val="000000"/>
                </a:solidFill>
                <a:effectLst/>
                <a:uFillTx/>
                <a:latin typeface="+mj-lt"/>
                <a:ea typeface="+mj-ea"/>
                <a:cs typeface="+mj-cs"/>
                <a:sym typeface="Calibri"/>
              </a:rPr>
              <a:t> </a:t>
            </a:r>
            <a:r>
              <a:rPr kumimoji="0" lang="fr-FR" sz="1800" b="0" i="0" u="none" strike="noStrike" cap="none" spc="0" normalizeH="0" baseline="0" dirty="0" err="1">
                <a:ln>
                  <a:noFill/>
                </a:ln>
                <a:solidFill>
                  <a:srgbClr val="000000"/>
                </a:solidFill>
                <a:effectLst/>
                <a:uFillTx/>
                <a:latin typeface="+mj-lt"/>
                <a:ea typeface="+mj-ea"/>
                <a:cs typeface="+mj-cs"/>
                <a:sym typeface="Calibri"/>
              </a:rPr>
              <a:t>magnetic</a:t>
            </a:r>
            <a:r>
              <a:rPr kumimoji="0" lang="fr-FR" sz="1800" b="0" i="0" u="none" strike="noStrike" cap="none" spc="0" normalizeH="0" baseline="0" dirty="0">
                <a:ln>
                  <a:noFill/>
                </a:ln>
                <a:solidFill>
                  <a:srgbClr val="000000"/>
                </a:solidFill>
                <a:effectLst/>
                <a:uFillTx/>
                <a:latin typeface="+mj-lt"/>
                <a:ea typeface="+mj-ea"/>
                <a:cs typeface="+mj-cs"/>
                <a:sym typeface="Calibri"/>
              </a:rPr>
              <a:t> moment </a:t>
            </a:r>
            <a:r>
              <a:rPr kumimoji="0" lang="fr-FR" sz="1800" b="0" i="0" u="none" strike="noStrike" cap="none" spc="0" normalizeH="0" baseline="0" dirty="0" err="1">
                <a:ln>
                  <a:noFill/>
                </a:ln>
                <a:solidFill>
                  <a:srgbClr val="000000"/>
                </a:solidFill>
                <a:effectLst/>
                <a:uFillTx/>
                <a:latin typeface="+mj-lt"/>
                <a:ea typeface="+mj-ea"/>
                <a:cs typeface="+mj-cs"/>
                <a:sym typeface="Calibri"/>
              </a:rPr>
              <a:t>models</a:t>
            </a: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grpSp>
        <p:nvGrpSpPr>
          <p:cNvPr id="13" name="Groupe 12">
            <a:extLst>
              <a:ext uri="{FF2B5EF4-FFF2-40B4-BE49-F238E27FC236}">
                <a16:creationId xmlns:a16="http://schemas.microsoft.com/office/drawing/2014/main" id="{6159831C-B94A-6EE6-C001-B289B6478B9C}"/>
              </a:ext>
            </a:extLst>
          </p:cNvPr>
          <p:cNvGrpSpPr/>
          <p:nvPr/>
        </p:nvGrpSpPr>
        <p:grpSpPr>
          <a:xfrm>
            <a:off x="838200" y="3059668"/>
            <a:ext cx="777922" cy="2240276"/>
            <a:chOff x="838200" y="3059668"/>
            <a:chExt cx="777922" cy="2240276"/>
          </a:xfrm>
        </p:grpSpPr>
        <mc:AlternateContent xmlns:mc="http://schemas.openxmlformats.org/markup-compatibility/2006">
          <mc:Choice xmlns:a14="http://schemas.microsoft.com/office/drawing/2010/main" Requires="a14">
            <p:sp>
              <p:nvSpPr>
                <p:cNvPr id="4" name="ZoneTexte 3">
                  <a:extLst>
                    <a:ext uri="{FF2B5EF4-FFF2-40B4-BE49-F238E27FC236}">
                      <a16:creationId xmlns:a16="http://schemas.microsoft.com/office/drawing/2014/main" id="{42CA2FB1-A170-50D1-853F-A31FFD39F10C}"/>
                    </a:ext>
                  </a:extLst>
                </p:cNvPr>
                <p:cNvSpPr txBox="1"/>
                <p:nvPr/>
              </p:nvSpPr>
              <p:spPr>
                <a:xfrm>
                  <a:off x="838200" y="3657043"/>
                  <a:ext cx="777922" cy="3802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fr-FR" sz="1800" b="0" i="1" smtClean="0">
                                <a:solidFill>
                                  <a:schemeClr val="tx1"/>
                                </a:solidFill>
                                <a:latin typeface="Cambria Math" panose="02040503050406030204" pitchFamily="18" charset="0"/>
                                <a:ea typeface="Cambria Math" panose="02040503050406030204" pitchFamily="18" charset="0"/>
                              </a:rPr>
                            </m:ctrlPr>
                          </m:sSubSupPr>
                          <m:e>
                            <m:r>
                              <a:rPr lang="fr-FR" sz="1800" b="0" i="1" smtClean="0">
                                <a:solidFill>
                                  <a:schemeClr val="tx1"/>
                                </a:solidFill>
                                <a:latin typeface="Cambria Math" panose="02040503050406030204" pitchFamily="18" charset="0"/>
                                <a:ea typeface="Cambria Math" panose="02040503050406030204" pitchFamily="18" charset="0"/>
                              </a:rPr>
                              <m:t>𝑅</m:t>
                            </m:r>
                          </m:e>
                          <m:sub>
                            <m:r>
                              <a:rPr lang="fr-FR" sz="1800" b="0" i="1" smtClean="0">
                                <a:solidFill>
                                  <a:schemeClr val="tx1"/>
                                </a:solidFill>
                                <a:latin typeface="Cambria Math" panose="02040503050406030204" pitchFamily="18" charset="0"/>
                                <a:ea typeface="Cambria Math" panose="02040503050406030204" pitchFamily="18" charset="0"/>
                              </a:rPr>
                              <m:t>𝑜𝑏𝑠</m:t>
                            </m:r>
                          </m:sub>
                          <m:sup>
                            <m:r>
                              <a:rPr lang="fr-FR" sz="1800" b="0" i="1" smtClean="0">
                                <a:solidFill>
                                  <a:schemeClr val="tx1"/>
                                </a:solidFill>
                                <a:latin typeface="Cambria Math" panose="02040503050406030204" pitchFamily="18" charset="0"/>
                                <a:ea typeface="Cambria Math" panose="02040503050406030204" pitchFamily="18" charset="0"/>
                              </a:rPr>
                              <m:t>2</m:t>
                            </m:r>
                          </m:sup>
                        </m:sSubSup>
                      </m:oMath>
                    </m:oMathPara>
                  </a14:m>
                  <a:endParaRPr lang="fr-FR" dirty="0"/>
                </a:p>
              </p:txBody>
            </p:sp>
          </mc:Choice>
          <mc:Fallback>
            <p:sp>
              <p:nvSpPr>
                <p:cNvPr id="4" name="ZoneTexte 3">
                  <a:extLst>
                    <a:ext uri="{FF2B5EF4-FFF2-40B4-BE49-F238E27FC236}">
                      <a16:creationId xmlns:a16="http://schemas.microsoft.com/office/drawing/2014/main" id="{42CA2FB1-A170-50D1-853F-A31FFD39F10C}"/>
                    </a:ext>
                  </a:extLst>
                </p:cNvPr>
                <p:cNvSpPr txBox="1">
                  <a:spLocks noRot="1" noChangeAspect="1" noMove="1" noResize="1" noEditPoints="1" noAdjustHandles="1" noChangeArrowheads="1" noChangeShapeType="1" noTextEdit="1"/>
                </p:cNvSpPr>
                <p:nvPr/>
              </p:nvSpPr>
              <p:spPr>
                <a:xfrm>
                  <a:off x="838200" y="3657043"/>
                  <a:ext cx="777922" cy="380297"/>
                </a:xfrm>
                <a:prstGeom prst="rect">
                  <a:avLst/>
                </a:prstGeom>
                <a:blipFill>
                  <a:blip r:embed="rId4"/>
                  <a:stretch>
                    <a:fillRect b="-3333"/>
                  </a:stretch>
                </a:blipFill>
                <a:ln w="12700" cap="flat">
                  <a:noFill/>
                  <a:miter lim="400000"/>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6" name="ZoneTexte 5">
                  <a:extLst>
                    <a:ext uri="{FF2B5EF4-FFF2-40B4-BE49-F238E27FC236}">
                      <a16:creationId xmlns:a16="http://schemas.microsoft.com/office/drawing/2014/main" id="{BA0C5BA8-ED92-25D9-11CE-55C81EC72FBF}"/>
                    </a:ext>
                  </a:extLst>
                </p:cNvPr>
                <p:cNvSpPr txBox="1"/>
                <p:nvPr/>
              </p:nvSpPr>
              <p:spPr>
                <a:xfrm>
                  <a:off x="838200" y="3059668"/>
                  <a:ext cx="53226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fr-FR" sz="1800" b="0" i="1" smtClean="0">
                            <a:solidFill>
                              <a:schemeClr val="tx1"/>
                            </a:solidFill>
                            <a:latin typeface="Cambria Math" panose="02040503050406030204" pitchFamily="18" charset="0"/>
                          </a:rPr>
                          <m:t>𝑣</m:t>
                        </m:r>
                      </m:oMath>
                    </m:oMathPara>
                  </a14:m>
                  <a:endParaRPr lang="fr-FR" dirty="0"/>
                </a:p>
              </p:txBody>
            </p:sp>
          </mc:Choice>
          <mc:Fallback>
            <p:sp>
              <p:nvSpPr>
                <p:cNvPr id="6" name="ZoneTexte 5">
                  <a:extLst>
                    <a:ext uri="{FF2B5EF4-FFF2-40B4-BE49-F238E27FC236}">
                      <a16:creationId xmlns:a16="http://schemas.microsoft.com/office/drawing/2014/main" id="{BA0C5BA8-ED92-25D9-11CE-55C81EC72FBF}"/>
                    </a:ext>
                  </a:extLst>
                </p:cNvPr>
                <p:cNvSpPr txBox="1">
                  <a:spLocks noRot="1" noChangeAspect="1" noMove="1" noResize="1" noEditPoints="1" noAdjustHandles="1" noChangeArrowheads="1" noChangeShapeType="1" noTextEdit="1"/>
                </p:cNvSpPr>
                <p:nvPr/>
              </p:nvSpPr>
              <p:spPr>
                <a:xfrm>
                  <a:off x="838200" y="3059668"/>
                  <a:ext cx="532263" cy="369332"/>
                </a:xfrm>
                <a:prstGeom prst="rect">
                  <a:avLst/>
                </a:prstGeom>
                <a:blipFill>
                  <a:blip r:embed="rId5"/>
                  <a:stretch>
                    <a:fillRect/>
                  </a:stretch>
                </a:blipFill>
                <a:ln w="12700" cap="flat">
                  <a:noFill/>
                  <a:miter lim="400000"/>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1" name="ZoneTexte 10">
                  <a:extLst>
                    <a:ext uri="{FF2B5EF4-FFF2-40B4-BE49-F238E27FC236}">
                      <a16:creationId xmlns:a16="http://schemas.microsoft.com/office/drawing/2014/main" id="{E3E58A99-6775-3934-226B-F7506B5B8BF0}"/>
                    </a:ext>
                  </a:extLst>
                </p:cNvPr>
                <p:cNvSpPr txBox="1"/>
                <p:nvPr/>
              </p:nvSpPr>
              <p:spPr>
                <a:xfrm>
                  <a:off x="838200" y="4930612"/>
                  <a:ext cx="53226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1800" b="0" i="1" smtClean="0">
                                <a:solidFill>
                                  <a:schemeClr val="tx1"/>
                                </a:solidFill>
                                <a:latin typeface="Cambria Math" panose="02040503050406030204" pitchFamily="18" charset="0"/>
                              </a:rPr>
                            </m:ctrlPr>
                          </m:sSupPr>
                          <m:e>
                            <m:r>
                              <a:rPr lang="fr-FR" sz="1800" b="0" i="1" smtClean="0">
                                <a:solidFill>
                                  <a:schemeClr val="tx1"/>
                                </a:solidFill>
                                <a:latin typeface="Cambria Math" panose="02040503050406030204" pitchFamily="18" charset="0"/>
                              </a:rPr>
                              <m:t>𝐵</m:t>
                            </m:r>
                          </m:e>
                          <m:sup>
                            <m:r>
                              <a:rPr lang="fr-FR" sz="1800" b="0" i="1" smtClean="0">
                                <a:solidFill>
                                  <a:schemeClr val="tx1"/>
                                </a:solidFill>
                                <a:latin typeface="Cambria Math" panose="02040503050406030204" pitchFamily="18" charset="0"/>
                              </a:rPr>
                              <m:t>2</m:t>
                            </m:r>
                          </m:sup>
                        </m:sSup>
                      </m:oMath>
                    </m:oMathPara>
                  </a14:m>
                  <a:endParaRPr lang="fr-FR" dirty="0"/>
                </a:p>
              </p:txBody>
            </p:sp>
          </mc:Choice>
          <mc:Fallback>
            <p:sp>
              <p:nvSpPr>
                <p:cNvPr id="11" name="ZoneTexte 10">
                  <a:extLst>
                    <a:ext uri="{FF2B5EF4-FFF2-40B4-BE49-F238E27FC236}">
                      <a16:creationId xmlns:a16="http://schemas.microsoft.com/office/drawing/2014/main" id="{E3E58A99-6775-3934-226B-F7506B5B8BF0}"/>
                    </a:ext>
                  </a:extLst>
                </p:cNvPr>
                <p:cNvSpPr txBox="1">
                  <a:spLocks noRot="1" noChangeAspect="1" noMove="1" noResize="1" noEditPoints="1" noAdjustHandles="1" noChangeArrowheads="1" noChangeShapeType="1" noTextEdit="1"/>
                </p:cNvSpPr>
                <p:nvPr/>
              </p:nvSpPr>
              <p:spPr>
                <a:xfrm>
                  <a:off x="838200" y="4930612"/>
                  <a:ext cx="532263" cy="369332"/>
                </a:xfrm>
                <a:prstGeom prst="rect">
                  <a:avLst/>
                </a:prstGeom>
                <a:blipFill>
                  <a:blip r:embed="rId6"/>
                  <a:stretch>
                    <a:fillRect/>
                  </a:stretch>
                </a:blipFill>
                <a:ln w="12700" cap="flat">
                  <a:noFill/>
                  <a:miter lim="400000"/>
                </a:ln>
                <a:effectLst/>
              </p:spPr>
              <p:txBody>
                <a:bodyPr/>
                <a:lstStyle/>
                <a:p>
                  <a:r>
                    <a:rPr lang="fr-FR">
                      <a:noFill/>
                    </a:rPr>
                    <a:t> </a:t>
                  </a:r>
                </a:p>
              </p:txBody>
            </p:sp>
          </mc:Fallback>
        </mc:AlternateContent>
      </p:grpSp>
      <p:grpSp>
        <p:nvGrpSpPr>
          <p:cNvPr id="26" name="Groupe 25">
            <a:extLst>
              <a:ext uri="{FF2B5EF4-FFF2-40B4-BE49-F238E27FC236}">
                <a16:creationId xmlns:a16="http://schemas.microsoft.com/office/drawing/2014/main" id="{F8C1EE40-13F4-18CF-A7D4-3A99E8E12FDF}"/>
              </a:ext>
            </a:extLst>
          </p:cNvPr>
          <p:cNvGrpSpPr/>
          <p:nvPr/>
        </p:nvGrpSpPr>
        <p:grpSpPr>
          <a:xfrm>
            <a:off x="4875101" y="1520055"/>
            <a:ext cx="6277970" cy="5039277"/>
            <a:chOff x="4875101" y="1520055"/>
            <a:chExt cx="6277970" cy="5039277"/>
          </a:xfrm>
        </p:grpSpPr>
        <p:grpSp>
          <p:nvGrpSpPr>
            <p:cNvPr id="10" name="Groupe 9">
              <a:extLst>
                <a:ext uri="{FF2B5EF4-FFF2-40B4-BE49-F238E27FC236}">
                  <a16:creationId xmlns:a16="http://schemas.microsoft.com/office/drawing/2014/main" id="{89525CF7-A11A-029C-3A27-B643750DDE7E}"/>
                </a:ext>
              </a:extLst>
            </p:cNvPr>
            <p:cNvGrpSpPr/>
            <p:nvPr/>
          </p:nvGrpSpPr>
          <p:grpSpPr>
            <a:xfrm>
              <a:off x="7820259" y="1520055"/>
              <a:ext cx="3332812" cy="4722238"/>
              <a:chOff x="7739925" y="1387964"/>
              <a:chExt cx="3332812" cy="4722238"/>
            </a:xfrm>
          </p:grpSpPr>
          <p:pic>
            <p:nvPicPr>
              <p:cNvPr id="3" name="Image 2">
                <a:extLst>
                  <a:ext uri="{FF2B5EF4-FFF2-40B4-BE49-F238E27FC236}">
                    <a16:creationId xmlns:a16="http://schemas.microsoft.com/office/drawing/2014/main" id="{7687E0CE-162A-29ED-169B-B19EB151C164}"/>
                  </a:ext>
                </a:extLst>
              </p:cNvPr>
              <p:cNvPicPr>
                <a:picLocks noChangeAspect="1"/>
              </p:cNvPicPr>
              <p:nvPr/>
            </p:nvPicPr>
            <p:blipFill>
              <a:blip r:embed="rId7"/>
              <a:stretch>
                <a:fillRect/>
              </a:stretch>
            </p:blipFill>
            <p:spPr>
              <a:xfrm>
                <a:off x="7739925" y="1387964"/>
                <a:ext cx="3332812" cy="2348482"/>
              </a:xfrm>
              <a:prstGeom prst="rect">
                <a:avLst/>
              </a:prstGeom>
            </p:spPr>
          </p:pic>
          <p:pic>
            <p:nvPicPr>
              <p:cNvPr id="5" name="Image 4">
                <a:extLst>
                  <a:ext uri="{FF2B5EF4-FFF2-40B4-BE49-F238E27FC236}">
                    <a16:creationId xmlns:a16="http://schemas.microsoft.com/office/drawing/2014/main" id="{7FA198DF-D7DE-A07B-4832-BBB3C838EE7B}"/>
                  </a:ext>
                </a:extLst>
              </p:cNvPr>
              <p:cNvPicPr>
                <a:picLocks noChangeAspect="1"/>
              </p:cNvPicPr>
              <p:nvPr/>
            </p:nvPicPr>
            <p:blipFill>
              <a:blip r:embed="rId8"/>
              <a:stretch>
                <a:fillRect/>
              </a:stretch>
            </p:blipFill>
            <p:spPr>
              <a:xfrm>
                <a:off x="7739925" y="3751021"/>
                <a:ext cx="3332812" cy="2359181"/>
              </a:xfrm>
              <a:prstGeom prst="rect">
                <a:avLst/>
              </a:prstGeom>
            </p:spPr>
          </p:pic>
        </p:grpSp>
        <p:grpSp>
          <p:nvGrpSpPr>
            <p:cNvPr id="19" name="Groupe 18">
              <a:extLst>
                <a:ext uri="{FF2B5EF4-FFF2-40B4-BE49-F238E27FC236}">
                  <a16:creationId xmlns:a16="http://schemas.microsoft.com/office/drawing/2014/main" id="{D9E0425B-036D-92A9-21D6-E8642AECBA0E}"/>
                </a:ext>
              </a:extLst>
            </p:cNvPr>
            <p:cNvGrpSpPr/>
            <p:nvPr/>
          </p:nvGrpSpPr>
          <p:grpSpPr>
            <a:xfrm>
              <a:off x="4875101" y="1842912"/>
              <a:ext cx="3190817" cy="2407594"/>
              <a:chOff x="4875101" y="1842912"/>
              <a:chExt cx="3190817" cy="2407594"/>
            </a:xfrm>
          </p:grpSpPr>
          <p:sp>
            <p:nvSpPr>
              <p:cNvPr id="16" name="ZoneTexte 15">
                <a:extLst>
                  <a:ext uri="{FF2B5EF4-FFF2-40B4-BE49-F238E27FC236}">
                    <a16:creationId xmlns:a16="http://schemas.microsoft.com/office/drawing/2014/main" id="{64A78BE2-D141-70DA-1992-059E70A81BEA}"/>
                  </a:ext>
                </a:extLst>
              </p:cNvPr>
              <p:cNvSpPr txBox="1"/>
              <p:nvPr/>
            </p:nvSpPr>
            <p:spPr>
              <a:xfrm>
                <a:off x="4875101" y="1842912"/>
                <a:ext cx="313613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1800" dirty="0" err="1"/>
                  <a:t>Mizutani</a:t>
                </a:r>
                <a:r>
                  <a:rPr lang="fr-FR" sz="1800" dirty="0"/>
                  <a:t> – Sano – Busse (MSB)</a:t>
                </a:r>
                <a:endParaRPr lang="fr-FR" dirty="0"/>
              </a:p>
            </p:txBody>
          </p:sp>
          <p:sp>
            <p:nvSpPr>
              <p:cNvPr id="18" name="ZoneTexte 17">
                <a:extLst>
                  <a:ext uri="{FF2B5EF4-FFF2-40B4-BE49-F238E27FC236}">
                    <a16:creationId xmlns:a16="http://schemas.microsoft.com/office/drawing/2014/main" id="{3F80803A-8987-0DAF-C4C4-476F3B62BEC9}"/>
                  </a:ext>
                </a:extLst>
              </p:cNvPr>
              <p:cNvSpPr txBox="1"/>
              <p:nvPr/>
            </p:nvSpPr>
            <p:spPr>
              <a:xfrm>
                <a:off x="5343164" y="3881174"/>
                <a:ext cx="272275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1800" dirty="0" err="1"/>
                  <a:t>Reiners</a:t>
                </a:r>
                <a:r>
                  <a:rPr lang="fr-FR" sz="1800" dirty="0"/>
                  <a:t> – Christensen (RC)</a:t>
                </a:r>
                <a:endParaRPr lang="fr-FR" dirty="0"/>
              </a:p>
            </p:txBody>
          </p:sp>
        </p:grpSp>
        <p:grpSp>
          <p:nvGrpSpPr>
            <p:cNvPr id="25" name="Groupe 24">
              <a:extLst>
                <a:ext uri="{FF2B5EF4-FFF2-40B4-BE49-F238E27FC236}">
                  <a16:creationId xmlns:a16="http://schemas.microsoft.com/office/drawing/2014/main" id="{993E83E0-9DBF-D85F-D92F-915EFAC288FD}"/>
                </a:ext>
              </a:extLst>
            </p:cNvPr>
            <p:cNvGrpSpPr/>
            <p:nvPr/>
          </p:nvGrpSpPr>
          <p:grpSpPr>
            <a:xfrm>
              <a:off x="7412076" y="2144052"/>
              <a:ext cx="2912800" cy="4415280"/>
              <a:chOff x="7412076" y="2144052"/>
              <a:chExt cx="2912800" cy="4415280"/>
            </a:xfrm>
          </p:grpSpPr>
          <mc:AlternateContent xmlns:mc="http://schemas.openxmlformats.org/markup-compatibility/2006">
            <mc:Choice xmlns:a14="http://schemas.microsoft.com/office/drawing/2010/main" Requires="a14">
              <p:sp>
                <p:nvSpPr>
                  <p:cNvPr id="21" name="ZoneTexte 20">
                    <a:extLst>
                      <a:ext uri="{FF2B5EF4-FFF2-40B4-BE49-F238E27FC236}">
                        <a16:creationId xmlns:a16="http://schemas.microsoft.com/office/drawing/2014/main" id="{07751DAE-3544-D4D2-2BD0-D442BF64B33C}"/>
                      </a:ext>
                    </a:extLst>
                  </p:cNvPr>
                  <p:cNvSpPr txBox="1"/>
                  <p:nvPr/>
                </p:nvSpPr>
                <p:spPr>
                  <a:xfrm rot="16200000">
                    <a:off x="7051224" y="2556004"/>
                    <a:ext cx="1214651" cy="3907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 xmlns:m="http://schemas.openxmlformats.org/officeDocument/2006/math">
                        <m:sSub>
                          <m:sSubPr>
                            <m:ctrlPr>
                              <a:rPr lang="fr-FR" sz="1800" b="0" i="1" smtClean="0">
                                <a:latin typeface="Cambria Math" panose="02040503050406030204" pitchFamily="18" charset="0"/>
                              </a:rPr>
                            </m:ctrlPr>
                          </m:sSubPr>
                          <m:e>
                            <m:r>
                              <a:rPr lang="fr-FR" sz="1800" i="1">
                                <a:latin typeface="Cambria Math" panose="02040503050406030204" pitchFamily="18" charset="0"/>
                                <a:ea typeface="Cambria Math" panose="02040503050406030204" pitchFamily="18" charset="0"/>
                              </a:rPr>
                              <m:t>ℳ</m:t>
                            </m:r>
                          </m:e>
                          <m:sub>
                            <m:r>
                              <a:rPr lang="fr-FR" sz="1800" b="0" i="1" smtClean="0">
                                <a:latin typeface="Cambria Math" panose="02040503050406030204" pitchFamily="18" charset="0"/>
                              </a:rPr>
                              <m:t>𝑝</m:t>
                            </m:r>
                          </m:sub>
                        </m:sSub>
                      </m:oMath>
                    </a14:m>
                    <a:r>
                      <a:rPr lang="fr-FR" dirty="0"/>
                      <a:t>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ℳ</m:t>
                            </m:r>
                          </m:e>
                          <m:sub>
                            <m:r>
                              <a:rPr lang="fr-FR" i="1">
                                <a:latin typeface="Cambria Math" panose="02040503050406030204" pitchFamily="18" charset="0"/>
                              </a:rPr>
                              <m:t>𝑝</m:t>
                            </m:r>
                            <m:r>
                              <a:rPr lang="fr-FR" b="0" i="1" smtClean="0">
                                <a:latin typeface="Cambria Math" panose="02040503050406030204" pitchFamily="18" charset="0"/>
                              </a:rPr>
                              <m:t>,</m:t>
                            </m:r>
                            <m:r>
                              <a:rPr lang="fr-FR" b="0" i="1" smtClean="0">
                                <a:latin typeface="Cambria Math" panose="02040503050406030204" pitchFamily="18" charset="0"/>
                              </a:rPr>
                              <m:t>𝐽</m:t>
                            </m:r>
                          </m:sub>
                        </m:sSub>
                      </m:oMath>
                    </a14:m>
                    <a:r>
                      <a:rPr lang="fr-FR" dirty="0"/>
                      <a:t>)</a:t>
                    </a:r>
                  </a:p>
                </p:txBody>
              </p:sp>
            </mc:Choice>
            <mc:Fallback>
              <p:sp>
                <p:nvSpPr>
                  <p:cNvPr id="21" name="ZoneTexte 20">
                    <a:extLst>
                      <a:ext uri="{FF2B5EF4-FFF2-40B4-BE49-F238E27FC236}">
                        <a16:creationId xmlns:a16="http://schemas.microsoft.com/office/drawing/2014/main" id="{07751DAE-3544-D4D2-2BD0-D442BF64B33C}"/>
                      </a:ext>
                    </a:extLst>
                  </p:cNvPr>
                  <p:cNvSpPr txBox="1">
                    <a:spLocks noRot="1" noChangeAspect="1" noMove="1" noResize="1" noEditPoints="1" noAdjustHandles="1" noChangeArrowheads="1" noChangeShapeType="1" noTextEdit="1"/>
                  </p:cNvSpPr>
                  <p:nvPr/>
                </p:nvSpPr>
                <p:spPr>
                  <a:xfrm rot="16200000">
                    <a:off x="7051224" y="2556004"/>
                    <a:ext cx="1214651" cy="390748"/>
                  </a:xfrm>
                  <a:prstGeom prst="rect">
                    <a:avLst/>
                  </a:prstGeom>
                  <a:blipFill>
                    <a:blip r:embed="rId9"/>
                    <a:stretch>
                      <a:fillRect l="-6250" t="-1031" r="-18750"/>
                    </a:stretch>
                  </a:blipFill>
                  <a:ln w="12700" cap="flat">
                    <a:noFill/>
                    <a:miter lim="400000"/>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2" name="ZoneTexte 21">
                    <a:extLst>
                      <a:ext uri="{FF2B5EF4-FFF2-40B4-BE49-F238E27FC236}">
                        <a16:creationId xmlns:a16="http://schemas.microsoft.com/office/drawing/2014/main" id="{CD02F5A3-5518-8C45-E002-2F95827A8530}"/>
                      </a:ext>
                    </a:extLst>
                  </p:cNvPr>
                  <p:cNvSpPr txBox="1"/>
                  <p:nvPr/>
                </p:nvSpPr>
                <p:spPr>
                  <a:xfrm rot="16200000">
                    <a:off x="7000124" y="4757746"/>
                    <a:ext cx="1214651" cy="3907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 xmlns:m="http://schemas.openxmlformats.org/officeDocument/2006/math">
                        <m:sSub>
                          <m:sSubPr>
                            <m:ctrlPr>
                              <a:rPr lang="fr-FR" sz="1800" b="0" i="1" smtClean="0">
                                <a:latin typeface="Cambria Math" panose="02040503050406030204" pitchFamily="18" charset="0"/>
                              </a:rPr>
                            </m:ctrlPr>
                          </m:sSubPr>
                          <m:e>
                            <m:r>
                              <a:rPr lang="fr-FR" sz="1800" i="1">
                                <a:latin typeface="Cambria Math" panose="02040503050406030204" pitchFamily="18" charset="0"/>
                                <a:ea typeface="Cambria Math" panose="02040503050406030204" pitchFamily="18" charset="0"/>
                              </a:rPr>
                              <m:t>ℳ</m:t>
                            </m:r>
                          </m:e>
                          <m:sub>
                            <m:r>
                              <a:rPr lang="fr-FR" sz="1800" b="0" i="1" smtClean="0">
                                <a:latin typeface="Cambria Math" panose="02040503050406030204" pitchFamily="18" charset="0"/>
                              </a:rPr>
                              <m:t>𝑝</m:t>
                            </m:r>
                          </m:sub>
                        </m:sSub>
                      </m:oMath>
                    </a14:m>
                    <a:r>
                      <a:rPr lang="fr-FR" dirty="0"/>
                      <a:t>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ℳ</m:t>
                            </m:r>
                          </m:e>
                          <m:sub>
                            <m:r>
                              <a:rPr lang="fr-FR" i="1">
                                <a:latin typeface="Cambria Math" panose="02040503050406030204" pitchFamily="18" charset="0"/>
                              </a:rPr>
                              <m:t>𝑝</m:t>
                            </m:r>
                            <m:r>
                              <a:rPr lang="fr-FR" b="0" i="1" smtClean="0">
                                <a:latin typeface="Cambria Math" panose="02040503050406030204" pitchFamily="18" charset="0"/>
                              </a:rPr>
                              <m:t>,</m:t>
                            </m:r>
                            <m:r>
                              <a:rPr lang="fr-FR" b="0" i="1" smtClean="0">
                                <a:latin typeface="Cambria Math" panose="02040503050406030204" pitchFamily="18" charset="0"/>
                              </a:rPr>
                              <m:t>𝐽</m:t>
                            </m:r>
                          </m:sub>
                        </m:sSub>
                      </m:oMath>
                    </a14:m>
                    <a:r>
                      <a:rPr lang="fr-FR" dirty="0"/>
                      <a:t>)</a:t>
                    </a:r>
                  </a:p>
                </p:txBody>
              </p:sp>
            </mc:Choice>
            <mc:Fallback>
              <p:sp>
                <p:nvSpPr>
                  <p:cNvPr id="22" name="ZoneTexte 21">
                    <a:extLst>
                      <a:ext uri="{FF2B5EF4-FFF2-40B4-BE49-F238E27FC236}">
                        <a16:creationId xmlns:a16="http://schemas.microsoft.com/office/drawing/2014/main" id="{CD02F5A3-5518-8C45-E002-2F95827A8530}"/>
                      </a:ext>
                    </a:extLst>
                  </p:cNvPr>
                  <p:cNvSpPr txBox="1">
                    <a:spLocks noRot="1" noChangeAspect="1" noMove="1" noResize="1" noEditPoints="1" noAdjustHandles="1" noChangeArrowheads="1" noChangeShapeType="1" noTextEdit="1"/>
                  </p:cNvSpPr>
                  <p:nvPr/>
                </p:nvSpPr>
                <p:spPr>
                  <a:xfrm rot="16200000">
                    <a:off x="7000124" y="4757746"/>
                    <a:ext cx="1214651" cy="390748"/>
                  </a:xfrm>
                  <a:prstGeom prst="rect">
                    <a:avLst/>
                  </a:prstGeom>
                  <a:blipFill>
                    <a:blip r:embed="rId10"/>
                    <a:stretch>
                      <a:fillRect l="-6250" t="-2083" r="-18750"/>
                    </a:stretch>
                  </a:blipFill>
                  <a:ln w="12700" cap="flat">
                    <a:noFill/>
                    <a:miter lim="400000"/>
                  </a:ln>
                  <a:effectLst/>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4" name="ZoneTexte 23">
                    <a:extLst>
                      <a:ext uri="{FF2B5EF4-FFF2-40B4-BE49-F238E27FC236}">
                        <a16:creationId xmlns:a16="http://schemas.microsoft.com/office/drawing/2014/main" id="{706745CA-8B49-A386-60F1-F3A6600AFFFF}"/>
                      </a:ext>
                    </a:extLst>
                  </p:cNvPr>
                  <p:cNvSpPr txBox="1"/>
                  <p:nvPr/>
                </p:nvSpPr>
                <p:spPr>
                  <a:xfrm>
                    <a:off x="9110225" y="6168584"/>
                    <a:ext cx="1214651" cy="3907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 xmlns:m="http://schemas.openxmlformats.org/officeDocument/2006/math">
                        <m:sSub>
                          <m:sSubPr>
                            <m:ctrlPr>
                              <a:rPr lang="fr-FR" sz="1800" b="0" i="1" smtClean="0">
                                <a:latin typeface="Cambria Math" panose="02040503050406030204" pitchFamily="18" charset="0"/>
                              </a:rPr>
                            </m:ctrlPr>
                          </m:sSubPr>
                          <m:e>
                            <m:r>
                              <a:rPr lang="fr-FR" sz="1800" b="0" i="1" smtClean="0">
                                <a:latin typeface="Cambria Math" panose="02040503050406030204" pitchFamily="18" charset="0"/>
                              </a:rPr>
                              <m:t>𝑟</m:t>
                            </m:r>
                          </m:e>
                          <m:sub>
                            <m:r>
                              <a:rPr lang="fr-FR" sz="1800" b="0" i="1" smtClean="0">
                                <a:latin typeface="Cambria Math" panose="02040503050406030204" pitchFamily="18" charset="0"/>
                                <a:ea typeface="Cambria Math" panose="02040503050406030204" pitchFamily="18" charset="0"/>
                              </a:rPr>
                              <m:t>𝑐</m:t>
                            </m:r>
                          </m:sub>
                        </m:sSub>
                      </m:oMath>
                    </a14:m>
                    <a:r>
                      <a:rPr lang="fr-FR" dirty="0"/>
                      <a:t> (</a:t>
                    </a:r>
                    <a14:m>
                      <m:oMath xmlns:m="http://schemas.openxmlformats.org/officeDocument/2006/math">
                        <m:sSub>
                          <m:sSubPr>
                            <m:ctrlPr>
                              <a:rPr lang="fr-FR" i="1">
                                <a:latin typeface="Cambria Math" panose="02040503050406030204" pitchFamily="18" charset="0"/>
                              </a:rPr>
                            </m:ctrlPr>
                          </m:sSubPr>
                          <m:e>
                            <m:r>
                              <a:rPr lang="fr-FR" b="0" i="1" smtClean="0">
                                <a:latin typeface="Cambria Math" panose="02040503050406030204" pitchFamily="18" charset="0"/>
                              </a:rPr>
                              <m:t>𝑟</m:t>
                            </m:r>
                          </m:e>
                          <m:sub>
                            <m:r>
                              <a:rPr lang="fr-FR" b="0" i="1" smtClean="0">
                                <a:latin typeface="Cambria Math" panose="02040503050406030204" pitchFamily="18" charset="0"/>
                                <a:ea typeface="Cambria Math" panose="02040503050406030204" pitchFamily="18" charset="0"/>
                              </a:rPr>
                              <m:t>𝑐</m:t>
                            </m:r>
                            <m:r>
                              <a:rPr lang="fr-FR" b="0" i="1" smtClean="0">
                                <a:latin typeface="Cambria Math" panose="02040503050406030204" pitchFamily="18" charset="0"/>
                              </a:rPr>
                              <m:t>,</m:t>
                            </m:r>
                            <m:r>
                              <a:rPr lang="fr-FR" b="0" i="1" smtClean="0">
                                <a:latin typeface="Cambria Math" panose="02040503050406030204" pitchFamily="18" charset="0"/>
                              </a:rPr>
                              <m:t>𝐽</m:t>
                            </m:r>
                          </m:sub>
                        </m:sSub>
                      </m:oMath>
                    </a14:m>
                    <a:r>
                      <a:rPr lang="fr-FR" dirty="0"/>
                      <a:t>)</a:t>
                    </a:r>
                  </a:p>
                </p:txBody>
              </p:sp>
            </mc:Choice>
            <mc:Fallback>
              <p:sp>
                <p:nvSpPr>
                  <p:cNvPr id="24" name="ZoneTexte 23">
                    <a:extLst>
                      <a:ext uri="{FF2B5EF4-FFF2-40B4-BE49-F238E27FC236}">
                        <a16:creationId xmlns:a16="http://schemas.microsoft.com/office/drawing/2014/main" id="{706745CA-8B49-A386-60F1-F3A6600AFFFF}"/>
                      </a:ext>
                    </a:extLst>
                  </p:cNvPr>
                  <p:cNvSpPr txBox="1">
                    <a:spLocks noRot="1" noChangeAspect="1" noMove="1" noResize="1" noEditPoints="1" noAdjustHandles="1" noChangeArrowheads="1" noChangeShapeType="1" noTextEdit="1"/>
                  </p:cNvSpPr>
                  <p:nvPr/>
                </p:nvSpPr>
                <p:spPr>
                  <a:xfrm>
                    <a:off x="9110225" y="6168584"/>
                    <a:ext cx="1214651" cy="390748"/>
                  </a:xfrm>
                  <a:prstGeom prst="rect">
                    <a:avLst/>
                  </a:prstGeom>
                  <a:blipFill>
                    <a:blip r:embed="rId11"/>
                    <a:stretch>
                      <a:fillRect t="-6250" b="-18750"/>
                    </a:stretch>
                  </a:blipFill>
                  <a:ln w="12700" cap="flat">
                    <a:noFill/>
                    <a:miter lim="400000"/>
                  </a:ln>
                  <a:effectLst/>
                </p:spPr>
                <p:txBody>
                  <a:bodyPr/>
                  <a:lstStyle/>
                  <a:p>
                    <a:r>
                      <a:rPr lang="fr-FR">
                        <a:noFill/>
                      </a:rPr>
                      <a:t> </a:t>
                    </a:r>
                  </a:p>
                </p:txBody>
              </p:sp>
            </mc:Fallback>
          </mc:AlternateContent>
        </p:grpSp>
      </p:grpSp>
      <p:sp>
        <p:nvSpPr>
          <p:cNvPr id="27" name="ZoneTexte 26">
            <a:extLst>
              <a:ext uri="{FF2B5EF4-FFF2-40B4-BE49-F238E27FC236}">
                <a16:creationId xmlns:a16="http://schemas.microsoft.com/office/drawing/2014/main" id="{E0D3B4B8-C6A8-F11F-3B37-72C9D68652BD}"/>
              </a:ext>
            </a:extLst>
          </p:cNvPr>
          <p:cNvSpPr txBox="1"/>
          <p:nvPr/>
        </p:nvSpPr>
        <p:spPr>
          <a:xfrm>
            <a:off x="10525276" y="6242089"/>
            <a:ext cx="148534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200" b="0" i="0" u="none" strike="noStrike" cap="none" spc="0" normalizeH="0" baseline="0" dirty="0">
                <a:ln>
                  <a:noFill/>
                </a:ln>
                <a:solidFill>
                  <a:srgbClr val="000000"/>
                </a:solidFill>
                <a:effectLst/>
                <a:uFillTx/>
                <a:latin typeface="+mj-lt"/>
                <a:ea typeface="+mj-ea"/>
                <a:cs typeface="+mj-cs"/>
                <a:sym typeface="Calibri"/>
              </a:rPr>
              <a:t>Mauduit et al., in </a:t>
            </a:r>
            <a:r>
              <a:rPr kumimoji="0" lang="fr-FR" sz="1200" b="0" i="0" u="none" strike="noStrike" cap="none" spc="0" normalizeH="0" baseline="0" dirty="0" err="1">
                <a:ln>
                  <a:noFill/>
                </a:ln>
                <a:solidFill>
                  <a:srgbClr val="000000"/>
                </a:solidFill>
                <a:effectLst/>
                <a:uFillTx/>
                <a:latin typeface="+mj-lt"/>
                <a:ea typeface="+mj-ea"/>
                <a:cs typeface="+mj-cs"/>
                <a:sym typeface="Calibri"/>
              </a:rPr>
              <a:t>prep</a:t>
            </a:r>
            <a:endParaRPr kumimoji="0" lang="fr-FR" sz="12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09938091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Calibri"/>
        <a:ea typeface="Calibri"/>
        <a:cs typeface="Calibr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Calibri"/>
        <a:ea typeface="Calibri"/>
        <a:cs typeface="Calibr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13540</TotalTime>
  <Words>3533</Words>
  <Application>Microsoft Macintosh PowerPoint</Application>
  <PresentationFormat>Grand écran</PresentationFormat>
  <Paragraphs>241</Paragraphs>
  <Slides>22</Slides>
  <Notes>17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22</vt:i4>
      </vt:variant>
    </vt:vector>
  </HeadingPairs>
  <TitlesOfParts>
    <vt:vector size="30" baseType="lpstr">
      <vt:lpstr>Brush Script MT Italic</vt:lpstr>
      <vt:lpstr>Arial</vt:lpstr>
      <vt:lpstr>Calibri</vt:lpstr>
      <vt:lpstr>Calibri Light</vt:lpstr>
      <vt:lpstr>Cambria Math</vt:lpstr>
      <vt:lpstr>Times New Roman</vt:lpstr>
      <vt:lpstr>Wingdings-Regular</vt:lpstr>
      <vt:lpstr>Thème Office</vt:lpstr>
      <vt:lpstr>Stellar magnetic fields  and  radio predictions for exoplanets</vt:lpstr>
      <vt:lpstr>Low-frequency radio emissions in solar system</vt:lpstr>
      <vt:lpstr>Low-frequency radio emissions in solar system</vt:lpstr>
      <vt:lpstr>(Exo-)Planetary radio emissions</vt:lpstr>
      <vt:lpstr>(Exo-)Planetary radio emissions</vt:lpstr>
      <vt:lpstr>Target prediction</vt:lpstr>
      <vt:lpstr>PALANTIR</vt:lpstr>
      <vt:lpstr>PALANTIR</vt:lpstr>
      <vt:lpstr>PALANTIR</vt:lpstr>
      <vt:lpstr>PALANTIR</vt:lpstr>
      <vt:lpstr>PALANTIR</vt:lpstr>
      <vt:lpstr>Stellar magnetic fields catalog</vt:lpstr>
      <vt:lpstr>Stellar magnetic fields catalog</vt:lpstr>
      <vt:lpstr>Stellar magnetic fields catalog</vt:lpstr>
      <vt:lpstr>K nearest neighbours method</vt:lpstr>
      <vt:lpstr>Choice of method</vt:lpstr>
      <vt:lpstr>MSB model: MS flux</vt:lpstr>
      <vt:lpstr>MSB model: SPI flux</vt:lpstr>
      <vt:lpstr>RC model: MS flux</vt:lpstr>
      <vt:lpstr>RC model: SPI flux</vt:lpstr>
      <vt:lpstr>Thank you for your attention</vt:lpstr>
      <vt:lpstr>K nearest neighbours method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Quentin Duchene</cp:lastModifiedBy>
  <cp:revision>22</cp:revision>
  <dcterms:modified xsi:type="dcterms:W3CDTF">2025-06-12T22:52:39Z</dcterms:modified>
</cp:coreProperties>
</file>